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0104100" cy="11315700"/>
  <p:notesSz cx="20104100" cy="1131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5907" y="3632958"/>
            <a:ext cx="17132284" cy="1858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1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6.png"/><Relationship Id="rId4" Type="http://schemas.openxmlformats.org/officeDocument/2006/relationships/image" Target="../media/image36.jpg"/><Relationship Id="rId5" Type="http://schemas.openxmlformats.org/officeDocument/2006/relationships/image" Target="../media/image3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spects.ac.uk/job-profiles/hotel-manager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6356" y="5705071"/>
            <a:ext cx="4722495" cy="12325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900" spc="1015">
                <a:latin typeface="Century Gothic"/>
                <a:cs typeface="Century Gothic"/>
              </a:rPr>
              <a:t>E</a:t>
            </a:r>
            <a:r>
              <a:rPr dirty="0" sz="7900" spc="265">
                <a:latin typeface="Century Gothic"/>
                <a:cs typeface="Century Gothic"/>
              </a:rPr>
              <a:t> </a:t>
            </a:r>
            <a:r>
              <a:rPr dirty="0" sz="7900">
                <a:latin typeface="Century Gothic"/>
                <a:cs typeface="Century Gothic"/>
              </a:rPr>
              <a:t>V</a:t>
            </a:r>
            <a:r>
              <a:rPr dirty="0" sz="7900" spc="265">
                <a:latin typeface="Century Gothic"/>
                <a:cs typeface="Century Gothic"/>
              </a:rPr>
              <a:t> </a:t>
            </a:r>
            <a:r>
              <a:rPr dirty="0" sz="7900" spc="1015">
                <a:latin typeface="Century Gothic"/>
                <a:cs typeface="Century Gothic"/>
              </a:rPr>
              <a:t>E</a:t>
            </a:r>
            <a:r>
              <a:rPr dirty="0" sz="7900" spc="270">
                <a:latin typeface="Century Gothic"/>
                <a:cs typeface="Century Gothic"/>
              </a:rPr>
              <a:t> </a:t>
            </a:r>
            <a:r>
              <a:rPr dirty="0" sz="7900" spc="585">
                <a:latin typeface="Century Gothic"/>
                <a:cs typeface="Century Gothic"/>
              </a:rPr>
              <a:t>N</a:t>
            </a:r>
            <a:r>
              <a:rPr dirty="0" sz="7900" spc="265">
                <a:latin typeface="Century Gothic"/>
                <a:cs typeface="Century Gothic"/>
              </a:rPr>
              <a:t> </a:t>
            </a:r>
            <a:r>
              <a:rPr dirty="0" sz="7900" spc="1125">
                <a:latin typeface="Century Gothic"/>
                <a:cs typeface="Century Gothic"/>
              </a:rPr>
              <a:t>T</a:t>
            </a:r>
            <a:endParaRPr sz="79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525687" y="5705071"/>
            <a:ext cx="10547985" cy="12325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900" spc="290">
                <a:latin typeface="Century Gothic"/>
                <a:cs typeface="Century Gothic"/>
              </a:rPr>
              <a:t>M</a:t>
            </a:r>
            <a:r>
              <a:rPr dirty="0" sz="7900" spc="200">
                <a:latin typeface="Century Gothic"/>
                <a:cs typeface="Century Gothic"/>
              </a:rPr>
              <a:t> </a:t>
            </a:r>
            <a:r>
              <a:rPr dirty="0" sz="7900">
                <a:latin typeface="Century Gothic"/>
                <a:cs typeface="Century Gothic"/>
              </a:rPr>
              <a:t>A</a:t>
            </a:r>
            <a:r>
              <a:rPr dirty="0" sz="7900" spc="254">
                <a:latin typeface="Century Gothic"/>
                <a:cs typeface="Century Gothic"/>
              </a:rPr>
              <a:t> </a:t>
            </a:r>
            <a:r>
              <a:rPr dirty="0" sz="7900" spc="585">
                <a:latin typeface="Century Gothic"/>
                <a:cs typeface="Century Gothic"/>
              </a:rPr>
              <a:t>N</a:t>
            </a:r>
            <a:r>
              <a:rPr dirty="0" sz="7900" spc="240">
                <a:latin typeface="Century Gothic"/>
                <a:cs typeface="Century Gothic"/>
              </a:rPr>
              <a:t> </a:t>
            </a:r>
            <a:r>
              <a:rPr dirty="0" sz="7900">
                <a:latin typeface="Century Gothic"/>
                <a:cs typeface="Century Gothic"/>
              </a:rPr>
              <a:t>A</a:t>
            </a:r>
            <a:r>
              <a:rPr dirty="0" sz="7900" spc="250">
                <a:latin typeface="Century Gothic"/>
                <a:cs typeface="Century Gothic"/>
              </a:rPr>
              <a:t> </a:t>
            </a:r>
            <a:r>
              <a:rPr dirty="0" sz="7900" spc="-830">
                <a:latin typeface="Century Gothic"/>
                <a:cs typeface="Century Gothic"/>
              </a:rPr>
              <a:t>G</a:t>
            </a:r>
            <a:r>
              <a:rPr dirty="0" sz="7900" spc="280">
                <a:latin typeface="Century Gothic"/>
                <a:cs typeface="Century Gothic"/>
              </a:rPr>
              <a:t> </a:t>
            </a:r>
            <a:r>
              <a:rPr dirty="0" sz="7900" spc="1015">
                <a:latin typeface="Century Gothic"/>
                <a:cs typeface="Century Gothic"/>
              </a:rPr>
              <a:t>E</a:t>
            </a:r>
            <a:r>
              <a:rPr dirty="0" sz="7900" spc="245">
                <a:latin typeface="Century Gothic"/>
                <a:cs typeface="Century Gothic"/>
              </a:rPr>
              <a:t> </a:t>
            </a:r>
            <a:r>
              <a:rPr dirty="0" sz="7900" spc="290">
                <a:latin typeface="Century Gothic"/>
                <a:cs typeface="Century Gothic"/>
              </a:rPr>
              <a:t>M</a:t>
            </a:r>
            <a:r>
              <a:rPr dirty="0" sz="7900" spc="240">
                <a:latin typeface="Century Gothic"/>
                <a:cs typeface="Century Gothic"/>
              </a:rPr>
              <a:t> </a:t>
            </a:r>
            <a:r>
              <a:rPr dirty="0" sz="7900" spc="1015">
                <a:latin typeface="Century Gothic"/>
                <a:cs typeface="Century Gothic"/>
              </a:rPr>
              <a:t>E</a:t>
            </a:r>
            <a:r>
              <a:rPr dirty="0" sz="7900" spc="245">
                <a:latin typeface="Century Gothic"/>
                <a:cs typeface="Century Gothic"/>
              </a:rPr>
              <a:t> </a:t>
            </a:r>
            <a:r>
              <a:rPr dirty="0" sz="7900" spc="585">
                <a:latin typeface="Century Gothic"/>
                <a:cs typeface="Century Gothic"/>
              </a:rPr>
              <a:t>N</a:t>
            </a:r>
            <a:r>
              <a:rPr dirty="0" sz="7900" spc="240">
                <a:latin typeface="Century Gothic"/>
                <a:cs typeface="Century Gothic"/>
              </a:rPr>
              <a:t> </a:t>
            </a:r>
            <a:r>
              <a:rPr dirty="0" sz="7900" spc="1125">
                <a:latin typeface="Century Gothic"/>
                <a:cs typeface="Century Gothic"/>
              </a:rPr>
              <a:t>T</a:t>
            </a:r>
            <a:endParaRPr sz="79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45764" y="7353447"/>
            <a:ext cx="9814560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92150" algn="l"/>
                <a:tab pos="1141095" algn="l"/>
                <a:tab pos="1539240" algn="l"/>
                <a:tab pos="1952625" algn="l"/>
                <a:tab pos="2234565" algn="l"/>
                <a:tab pos="2613660" algn="l"/>
                <a:tab pos="2895600" algn="l"/>
                <a:tab pos="3347720" algn="l"/>
                <a:tab pos="4060825" algn="l"/>
                <a:tab pos="4549140" algn="l"/>
                <a:tab pos="4959350" algn="l"/>
                <a:tab pos="5368925" algn="l"/>
                <a:tab pos="5650230" algn="l"/>
                <a:tab pos="6095365" algn="l"/>
                <a:tab pos="6795134" algn="l"/>
                <a:tab pos="7174865" algn="l"/>
                <a:tab pos="7588250" algn="l"/>
                <a:tab pos="7987030" algn="l"/>
                <a:tab pos="8431530" algn="l"/>
                <a:tab pos="8841740" algn="l"/>
                <a:tab pos="9256395" algn="l"/>
                <a:tab pos="9537700" algn="l"/>
              </a:tabLst>
            </a:pP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A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50">
                <a:solidFill>
                  <a:srgbClr val="000E36"/>
                </a:solidFill>
                <a:latin typeface="Century Gothic"/>
                <a:cs typeface="Century Gothic"/>
              </a:rPr>
              <a:t>D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290">
                <a:solidFill>
                  <a:srgbClr val="000E36"/>
                </a:solidFill>
                <a:latin typeface="Century Gothic"/>
                <a:cs typeface="Century Gothic"/>
              </a:rPr>
              <a:t>E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C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25">
                <a:solidFill>
                  <a:srgbClr val="000E36"/>
                </a:solidFill>
                <a:latin typeface="Century Gothic"/>
                <a:cs typeface="Century Gothic"/>
              </a:rPr>
              <a:t>I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215">
                <a:solidFill>
                  <a:srgbClr val="000E36"/>
                </a:solidFill>
                <a:latin typeface="Century Gothic"/>
                <a:cs typeface="Century Gothic"/>
              </a:rPr>
              <a:t>S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25">
                <a:solidFill>
                  <a:srgbClr val="000E36"/>
                </a:solidFill>
                <a:latin typeface="Century Gothic"/>
                <a:cs typeface="Century Gothic"/>
              </a:rPr>
              <a:t>I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O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45">
                <a:solidFill>
                  <a:srgbClr val="000E36"/>
                </a:solidFill>
                <a:latin typeface="Century Gothic"/>
                <a:cs typeface="Century Gothic"/>
              </a:rPr>
              <a:t>N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60">
                <a:solidFill>
                  <a:srgbClr val="000E36"/>
                </a:solidFill>
                <a:latin typeface="Century Gothic"/>
                <a:cs typeface="Century Gothic"/>
              </a:rPr>
              <a:t>M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A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225">
                <a:solidFill>
                  <a:srgbClr val="000E36"/>
                </a:solidFill>
                <a:latin typeface="Century Gothic"/>
                <a:cs typeface="Century Gothic"/>
              </a:rPr>
              <a:t>K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25">
                <a:solidFill>
                  <a:srgbClr val="000E36"/>
                </a:solidFill>
                <a:latin typeface="Century Gothic"/>
                <a:cs typeface="Century Gothic"/>
              </a:rPr>
              <a:t>I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45">
                <a:solidFill>
                  <a:srgbClr val="000E36"/>
                </a:solidFill>
                <a:latin typeface="Century Gothic"/>
                <a:cs typeface="Century Gothic"/>
              </a:rPr>
              <a:t>N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G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215">
                <a:solidFill>
                  <a:srgbClr val="000E36"/>
                </a:solidFill>
                <a:latin typeface="Century Gothic"/>
                <a:cs typeface="Century Gothic"/>
              </a:rPr>
              <a:t>S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C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290">
                <a:solidFill>
                  <a:srgbClr val="000E36"/>
                </a:solidFill>
                <a:latin typeface="Century Gothic"/>
                <a:cs typeface="Century Gothic"/>
              </a:rPr>
              <a:t>E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45">
                <a:solidFill>
                  <a:srgbClr val="000E36"/>
                </a:solidFill>
                <a:latin typeface="Century Gothic"/>
                <a:cs typeface="Century Gothic"/>
              </a:rPr>
              <a:t>N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A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229">
                <a:solidFill>
                  <a:srgbClr val="000E36"/>
                </a:solidFill>
                <a:latin typeface="Century Gothic"/>
                <a:cs typeface="Century Gothic"/>
              </a:rPr>
              <a:t>R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125">
                <a:solidFill>
                  <a:srgbClr val="000E36"/>
                </a:solidFill>
                <a:latin typeface="Century Gothic"/>
                <a:cs typeface="Century Gothic"/>
              </a:rPr>
              <a:t>I</a:t>
            </a:r>
            <a:r>
              <a:rPr dirty="0" sz="2450">
                <a:solidFill>
                  <a:srgbClr val="000E36"/>
                </a:solidFill>
                <a:latin typeface="Century Gothic"/>
                <a:cs typeface="Century Gothic"/>
              </a:rPr>
              <a:t>	</a:t>
            </a:r>
            <a:r>
              <a:rPr dirty="0" sz="2450" spc="-50">
                <a:solidFill>
                  <a:srgbClr val="000E36"/>
                </a:solidFill>
                <a:latin typeface="Century Gothic"/>
                <a:cs typeface="Century Gothic"/>
              </a:rPr>
              <a:t>O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31277" y="9764323"/>
            <a:ext cx="2399030" cy="64135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775"/>
              </a:spcBef>
            </a:pPr>
            <a:r>
              <a:rPr dirty="0" sz="1450" spc="114">
                <a:solidFill>
                  <a:srgbClr val="4F4E52"/>
                </a:solidFill>
                <a:latin typeface="Tahoma"/>
                <a:cs typeface="Tahoma"/>
              </a:rPr>
              <a:t>AN</a:t>
            </a:r>
            <a:r>
              <a:rPr dirty="0" sz="1450" spc="-50">
                <a:solidFill>
                  <a:srgbClr val="4F4E52"/>
                </a:solidFill>
                <a:latin typeface="Tahoma"/>
                <a:cs typeface="Tahoma"/>
              </a:rPr>
              <a:t> </a:t>
            </a:r>
            <a:r>
              <a:rPr dirty="0" sz="1450" spc="-25">
                <a:solidFill>
                  <a:srgbClr val="4F4E52"/>
                </a:solidFill>
                <a:latin typeface="Tahoma"/>
                <a:cs typeface="Tahoma"/>
              </a:rPr>
              <a:t>INITIATIVE </a:t>
            </a:r>
            <a:r>
              <a:rPr dirty="0" sz="1450" spc="35">
                <a:solidFill>
                  <a:srgbClr val="4F4E52"/>
                </a:solidFill>
                <a:latin typeface="Tahoma"/>
                <a:cs typeface="Tahoma"/>
              </a:rPr>
              <a:t>BY</a:t>
            </a:r>
            <a:endParaRPr sz="14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450" spc="60">
                <a:solidFill>
                  <a:srgbClr val="4F4E52"/>
                </a:solidFill>
                <a:latin typeface="Tahoma"/>
                <a:cs typeface="Tahoma"/>
              </a:rPr>
              <a:t>THE</a:t>
            </a:r>
            <a:r>
              <a:rPr dirty="0" sz="1450" spc="-50">
                <a:solidFill>
                  <a:srgbClr val="4F4E52"/>
                </a:solidFill>
                <a:latin typeface="Tahoma"/>
                <a:cs typeface="Tahoma"/>
              </a:rPr>
              <a:t> </a:t>
            </a:r>
            <a:r>
              <a:rPr dirty="0" sz="1450" spc="70">
                <a:solidFill>
                  <a:srgbClr val="4F4E52"/>
                </a:solidFill>
                <a:latin typeface="Tahoma"/>
                <a:cs typeface="Tahoma"/>
              </a:rPr>
              <a:t>EDGE</a:t>
            </a:r>
            <a:r>
              <a:rPr dirty="0" sz="1450" spc="-85">
                <a:solidFill>
                  <a:srgbClr val="4F4E52"/>
                </a:solidFill>
                <a:latin typeface="Tahoma"/>
                <a:cs typeface="Tahoma"/>
              </a:rPr>
              <a:t> </a:t>
            </a:r>
            <a:r>
              <a:rPr dirty="0" sz="1450" spc="65">
                <a:solidFill>
                  <a:srgbClr val="4F4E52"/>
                </a:solidFill>
                <a:latin typeface="Tahoma"/>
                <a:cs typeface="Tahoma"/>
              </a:rPr>
              <a:t>HOTEL</a:t>
            </a:r>
            <a:r>
              <a:rPr dirty="0" sz="1450" spc="-35">
                <a:solidFill>
                  <a:srgbClr val="4F4E52"/>
                </a:solidFill>
                <a:latin typeface="Tahoma"/>
                <a:cs typeface="Tahoma"/>
              </a:rPr>
              <a:t> </a:t>
            </a:r>
            <a:r>
              <a:rPr dirty="0" sz="1450" spc="75">
                <a:solidFill>
                  <a:srgbClr val="4F4E52"/>
                </a:solidFill>
                <a:latin typeface="Tahoma"/>
                <a:cs typeface="Tahoma"/>
              </a:rPr>
              <a:t>SCHOOL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5788" y="1092176"/>
            <a:ext cx="5890716" cy="47671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7392" y="4687199"/>
            <a:ext cx="632587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FOOD</a:t>
            </a:r>
            <a:r>
              <a:rPr dirty="0" spc="5"/>
              <a:t> </a:t>
            </a:r>
            <a:r>
              <a:rPr dirty="0"/>
              <a:t>AND</a:t>
            </a:r>
            <a:r>
              <a:rPr dirty="0" spc="20"/>
              <a:t> </a:t>
            </a:r>
            <a:r>
              <a:rPr dirty="0" spc="-135"/>
              <a:t>DRINK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3320410" y="5701565"/>
            <a:ext cx="4076065" cy="0"/>
          </a:xfrm>
          <a:custGeom>
            <a:avLst/>
            <a:gdLst/>
            <a:ahLst/>
            <a:cxnLst/>
            <a:rect l="l" t="t" r="r" b="b"/>
            <a:pathLst>
              <a:path w="4076065" h="0">
                <a:moveTo>
                  <a:pt x="0" y="0"/>
                </a:moveTo>
                <a:lnTo>
                  <a:pt x="4075648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303566" y="5995743"/>
            <a:ext cx="5942965" cy="1081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What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type</a:t>
            </a:r>
            <a:r>
              <a:rPr dirty="0" sz="2300" spc="-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food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outlets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dirty="0" sz="2300" spc="-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available?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Does</a:t>
            </a:r>
            <a:r>
              <a:rPr dirty="0" sz="2300" spc="-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it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suit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4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target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5">
                <a:solidFill>
                  <a:srgbClr val="252525"/>
                </a:solidFill>
                <a:latin typeface="Calibri"/>
                <a:cs typeface="Calibri"/>
              </a:rPr>
              <a:t>market?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do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2300" spc="-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provide</a:t>
            </a:r>
            <a:r>
              <a:rPr dirty="0" sz="2300" spc="-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cover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guests.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5531" y="10254398"/>
            <a:ext cx="1348568" cy="105698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69527"/>
            <a:ext cx="7890318" cy="564185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890318" cy="55249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4852" y="0"/>
            <a:ext cx="3413524" cy="5891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34852" y="5995033"/>
            <a:ext cx="3413524" cy="5298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069" y="3632958"/>
            <a:ext cx="4832985" cy="152400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12700" marR="5080" indent="226060">
              <a:lnSpc>
                <a:spcPts val="5860"/>
              </a:lnSpc>
              <a:spcBef>
                <a:spcPts val="275"/>
              </a:spcBef>
            </a:pPr>
            <a:r>
              <a:rPr dirty="0" spc="-95"/>
              <a:t>LICENSE</a:t>
            </a:r>
            <a:r>
              <a:rPr dirty="0" spc="-290"/>
              <a:t> </a:t>
            </a:r>
            <a:r>
              <a:rPr dirty="0" spc="-25"/>
              <a:t>OR </a:t>
            </a:r>
            <a:r>
              <a:rPr dirty="0" spc="-200"/>
              <a:t>PERMISSIONS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411639" y="5715391"/>
            <a:ext cx="3990340" cy="0"/>
          </a:xfrm>
          <a:custGeom>
            <a:avLst/>
            <a:gdLst/>
            <a:ahLst/>
            <a:cxnLst/>
            <a:rect l="l" t="t" r="r" b="b"/>
            <a:pathLst>
              <a:path w="3990340" h="0">
                <a:moveTo>
                  <a:pt x="0" y="0"/>
                </a:moveTo>
                <a:lnTo>
                  <a:pt x="3989996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705093" y="6307627"/>
            <a:ext cx="6960870" cy="1081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40360">
              <a:lnSpc>
                <a:spcPct val="100400"/>
              </a:lnSpc>
              <a:spcBef>
                <a:spcPts val="95"/>
              </a:spcBef>
            </a:pP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ensure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running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legal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4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should</a:t>
            </a:r>
            <a:r>
              <a:rPr dirty="0" sz="23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consider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any</a:t>
            </a:r>
            <a:r>
              <a:rPr dirty="0" sz="23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licences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permissions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may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endParaRPr sz="2300">
              <a:latin typeface="Calibri"/>
              <a:cs typeface="Calibri"/>
            </a:endParaRPr>
          </a:p>
          <a:p>
            <a:pPr marL="2659380">
              <a:lnSpc>
                <a:spcPct val="100000"/>
              </a:lnSpc>
              <a:spcBef>
                <a:spcPts val="10"/>
              </a:spcBef>
            </a:pPr>
            <a:r>
              <a:rPr dirty="0" sz="2300" spc="-35">
                <a:solidFill>
                  <a:srgbClr val="252525"/>
                </a:solidFill>
                <a:latin typeface="Calibri"/>
                <a:cs typeface="Calibri"/>
              </a:rPr>
              <a:t>i.e</a:t>
            </a:r>
            <a:r>
              <a:rPr dirty="0" sz="23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alcohol</a:t>
            </a:r>
            <a:r>
              <a:rPr dirty="0" sz="2300" spc="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etc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6962" y="1"/>
            <a:ext cx="9358379" cy="65266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6962" y="6691311"/>
            <a:ext cx="9377126" cy="46200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0707" rIns="0" bIns="0" rtlCol="0" vert="horz">
            <a:spAutoFit/>
          </a:bodyPr>
          <a:lstStyle/>
          <a:p>
            <a:pPr marL="8571865">
              <a:lnSpc>
                <a:spcPct val="100000"/>
              </a:lnSpc>
              <a:spcBef>
                <a:spcPts val="95"/>
              </a:spcBef>
            </a:pPr>
            <a:r>
              <a:rPr dirty="0"/>
              <a:t>HEALTH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SAFETY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735561" y="5485392"/>
            <a:ext cx="4076065" cy="0"/>
          </a:xfrm>
          <a:custGeom>
            <a:avLst/>
            <a:gdLst/>
            <a:ahLst/>
            <a:cxnLst/>
            <a:rect l="l" t="t" r="r" b="b"/>
            <a:pathLst>
              <a:path w="4076065" h="0">
                <a:moveTo>
                  <a:pt x="0" y="0"/>
                </a:moveTo>
                <a:lnTo>
                  <a:pt x="4075648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864866" y="5906787"/>
            <a:ext cx="7816215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26360" marR="5080" indent="-2614295">
              <a:lnSpc>
                <a:spcPct val="100400"/>
              </a:lnSpc>
              <a:spcBef>
                <a:spcPts val="95"/>
              </a:spcBef>
            </a:pP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What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measures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checked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ensure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meets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health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safety</a:t>
            </a:r>
            <a:r>
              <a:rPr dirty="0" sz="23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guidelines.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5531" y="10254398"/>
            <a:ext cx="1348568" cy="105698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64101" cy="53648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484764"/>
            <a:ext cx="7664090" cy="58266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634" y="3807161"/>
            <a:ext cx="6202680" cy="1524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189865">
              <a:lnSpc>
                <a:spcPts val="5900"/>
              </a:lnSpc>
              <a:spcBef>
                <a:spcPts val="95"/>
              </a:spcBef>
            </a:pPr>
            <a:r>
              <a:rPr dirty="0" spc="-10"/>
              <a:t>MARKETING</a:t>
            </a:r>
          </a:p>
          <a:p>
            <a:pPr algn="ctr">
              <a:lnSpc>
                <a:spcPts val="5900"/>
              </a:lnSpc>
            </a:pPr>
            <a:r>
              <a:rPr dirty="0"/>
              <a:t>AND</a:t>
            </a:r>
            <a:r>
              <a:rPr dirty="0" spc="-5"/>
              <a:t> </a:t>
            </a:r>
            <a:r>
              <a:rPr dirty="0" spc="-20"/>
              <a:t>PROMOTION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003172" y="5656320"/>
            <a:ext cx="3990340" cy="0"/>
          </a:xfrm>
          <a:custGeom>
            <a:avLst/>
            <a:gdLst/>
            <a:ahLst/>
            <a:cxnLst/>
            <a:rect l="l" t="t" r="r" b="b"/>
            <a:pathLst>
              <a:path w="3990340" h="0">
                <a:moveTo>
                  <a:pt x="0" y="0"/>
                </a:moveTo>
                <a:lnTo>
                  <a:pt x="3989996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314851" y="6100954"/>
            <a:ext cx="7364730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5470" marR="5080" indent="-573405">
              <a:lnSpc>
                <a:spcPct val="100400"/>
              </a:lnSpc>
              <a:spcBef>
                <a:spcPts val="95"/>
              </a:spcBef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dirty="0" sz="2300" spc="-1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raise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awareness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event?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What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tools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ideas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use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make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sure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sell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tickets?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1552" y="0"/>
            <a:ext cx="9452545" cy="5316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9267" y="5546348"/>
            <a:ext cx="3631350" cy="57650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51553" y="5393016"/>
            <a:ext cx="5655691" cy="59183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41350" cy="11311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9235" rIns="0" bIns="0" rtlCol="0" vert="horz">
            <a:spAutoFit/>
          </a:bodyPr>
          <a:lstStyle/>
          <a:p>
            <a:pPr marL="10721975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DONATIONS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2627903" y="5676429"/>
            <a:ext cx="3424554" cy="0"/>
          </a:xfrm>
          <a:custGeom>
            <a:avLst/>
            <a:gdLst/>
            <a:ahLst/>
            <a:cxnLst/>
            <a:rect l="l" t="t" r="r" b="b"/>
            <a:pathLst>
              <a:path w="3424555" h="0">
                <a:moveTo>
                  <a:pt x="0" y="0"/>
                </a:moveTo>
                <a:lnTo>
                  <a:pt x="3424437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963909" y="6097524"/>
            <a:ext cx="688657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funds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able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donate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charity?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55531" y="10254398"/>
            <a:ext cx="1348568" cy="1056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44086" y="1342284"/>
            <a:ext cx="17277715" cy="8002270"/>
          </a:xfrm>
          <a:custGeom>
            <a:avLst/>
            <a:gdLst/>
            <a:ahLst/>
            <a:cxnLst/>
            <a:rect l="l" t="t" r="r" b="b"/>
            <a:pathLst>
              <a:path w="17277715" h="8002270">
                <a:moveTo>
                  <a:pt x="17277510" y="0"/>
                </a:moveTo>
                <a:lnTo>
                  <a:pt x="0" y="0"/>
                </a:lnTo>
                <a:lnTo>
                  <a:pt x="0" y="8002175"/>
                </a:lnTo>
                <a:lnTo>
                  <a:pt x="17277510" y="8002175"/>
                </a:lnTo>
                <a:lnTo>
                  <a:pt x="17277510" y="0"/>
                </a:lnTo>
                <a:close/>
              </a:path>
            </a:pathLst>
          </a:custGeom>
          <a:solidFill>
            <a:srgbClr val="001F5F">
              <a:alpha val="1803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069675" y="1837471"/>
            <a:ext cx="4855210" cy="7189470"/>
          </a:xfrm>
          <a:custGeom>
            <a:avLst/>
            <a:gdLst/>
            <a:ahLst/>
            <a:cxnLst/>
            <a:rect l="l" t="t" r="r" b="b"/>
            <a:pathLst>
              <a:path w="4855209" h="7189470">
                <a:moveTo>
                  <a:pt x="4855097" y="0"/>
                </a:moveTo>
                <a:lnTo>
                  <a:pt x="0" y="0"/>
                </a:lnTo>
                <a:lnTo>
                  <a:pt x="0" y="7189012"/>
                </a:lnTo>
                <a:lnTo>
                  <a:pt x="4855097" y="7189012"/>
                </a:lnTo>
                <a:lnTo>
                  <a:pt x="4855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671631" y="1837471"/>
            <a:ext cx="4856480" cy="7189470"/>
            <a:chOff x="7671631" y="1837471"/>
            <a:chExt cx="4856480" cy="7189470"/>
          </a:xfrm>
        </p:grpSpPr>
        <p:sp>
          <p:nvSpPr>
            <p:cNvPr id="5" name="object 5" descr=""/>
            <p:cNvSpPr/>
            <p:nvPr/>
          </p:nvSpPr>
          <p:spPr>
            <a:xfrm>
              <a:off x="7671631" y="1837471"/>
              <a:ext cx="4856480" cy="7189470"/>
            </a:xfrm>
            <a:custGeom>
              <a:avLst/>
              <a:gdLst/>
              <a:ahLst/>
              <a:cxnLst/>
              <a:rect l="l" t="t" r="r" b="b"/>
              <a:pathLst>
                <a:path w="4856480" h="7189470">
                  <a:moveTo>
                    <a:pt x="4856354" y="0"/>
                  </a:moveTo>
                  <a:lnTo>
                    <a:pt x="0" y="0"/>
                  </a:lnTo>
                  <a:lnTo>
                    <a:pt x="0" y="7189012"/>
                  </a:lnTo>
                  <a:lnTo>
                    <a:pt x="4856354" y="7189012"/>
                  </a:lnTo>
                  <a:lnTo>
                    <a:pt x="4856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3870" y="2088835"/>
              <a:ext cx="4462969" cy="66938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5176" y="2187741"/>
            <a:ext cx="5062855" cy="9309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2950" b="1">
                <a:solidFill>
                  <a:srgbClr val="003300"/>
                </a:solidFill>
                <a:latin typeface="Aktiv Grotesk Black"/>
                <a:cs typeface="Aktiv Grotesk Black"/>
              </a:rPr>
              <a:t>THANK</a:t>
            </a:r>
            <a:r>
              <a:rPr dirty="0" sz="2950" spc="5" b="1">
                <a:solidFill>
                  <a:srgbClr val="003300"/>
                </a:solidFill>
                <a:latin typeface="Aktiv Grotesk Black"/>
                <a:cs typeface="Aktiv Grotesk Black"/>
              </a:rPr>
              <a:t> </a:t>
            </a:r>
            <a:r>
              <a:rPr dirty="0" sz="2950" b="1">
                <a:solidFill>
                  <a:srgbClr val="003300"/>
                </a:solidFill>
                <a:latin typeface="Aktiv Grotesk Black"/>
                <a:cs typeface="Aktiv Grotesk Black"/>
              </a:rPr>
              <a:t>YOU</a:t>
            </a:r>
            <a:r>
              <a:rPr dirty="0" sz="2950" spc="10" b="1">
                <a:solidFill>
                  <a:srgbClr val="003300"/>
                </a:solidFill>
                <a:latin typeface="Aktiv Grotesk Black"/>
                <a:cs typeface="Aktiv Grotesk Black"/>
              </a:rPr>
              <a:t> </a:t>
            </a:r>
            <a:r>
              <a:rPr dirty="0" sz="2950" b="1">
                <a:solidFill>
                  <a:srgbClr val="003300"/>
                </a:solidFill>
                <a:latin typeface="Aktiv Grotesk Black"/>
                <a:cs typeface="Aktiv Grotesk Black"/>
              </a:rPr>
              <a:t>FOR</a:t>
            </a:r>
            <a:r>
              <a:rPr dirty="0" sz="2950" spc="5" b="1">
                <a:solidFill>
                  <a:srgbClr val="003300"/>
                </a:solidFill>
                <a:latin typeface="Aktiv Grotesk Black"/>
                <a:cs typeface="Aktiv Grotesk Black"/>
              </a:rPr>
              <a:t> </a:t>
            </a:r>
            <a:r>
              <a:rPr dirty="0" sz="2950" spc="-10" b="1">
                <a:solidFill>
                  <a:srgbClr val="003300"/>
                </a:solidFill>
                <a:latin typeface="Aktiv Grotesk Black"/>
                <a:cs typeface="Aktiv Grotesk Black"/>
              </a:rPr>
              <a:t>PLAYING </a:t>
            </a:r>
            <a:r>
              <a:rPr dirty="0" sz="2950" b="1">
                <a:solidFill>
                  <a:srgbClr val="003300"/>
                </a:solidFill>
                <a:latin typeface="Aktiv Grotesk Black"/>
                <a:cs typeface="Aktiv Grotesk Black"/>
              </a:rPr>
              <a:t>EVENT </a:t>
            </a:r>
            <a:r>
              <a:rPr dirty="0" sz="2950" spc="-10" b="1">
                <a:solidFill>
                  <a:srgbClr val="003300"/>
                </a:solidFill>
                <a:latin typeface="Aktiv Grotesk Black"/>
                <a:cs typeface="Aktiv Grotesk Black"/>
              </a:rPr>
              <a:t>MANAGEMENT!</a:t>
            </a:r>
            <a:endParaRPr sz="2950">
              <a:latin typeface="Aktiv Grotesk Black"/>
              <a:cs typeface="Aktiv Grotesk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0338" y="3619455"/>
            <a:ext cx="5276850" cy="802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90"/>
              </a:spcBef>
            </a:pPr>
            <a:r>
              <a:rPr dirty="0" sz="1950" b="0">
                <a:latin typeface="Aktiv Grotesk Light"/>
                <a:cs typeface="Aktiv Grotesk Light"/>
              </a:rPr>
              <a:t>For</a:t>
            </a:r>
            <a:r>
              <a:rPr dirty="0" sz="1950" spc="25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more</a:t>
            </a:r>
            <a:r>
              <a:rPr dirty="0" sz="1950" spc="25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information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on</a:t>
            </a:r>
            <a:r>
              <a:rPr dirty="0" sz="1950" spc="25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hospitality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careers</a:t>
            </a:r>
            <a:r>
              <a:rPr dirty="0" sz="1950" spc="25" b="0">
                <a:latin typeface="Aktiv Grotesk Light"/>
                <a:cs typeface="Aktiv Grotesk Light"/>
              </a:rPr>
              <a:t> </a:t>
            </a:r>
            <a:r>
              <a:rPr dirty="0" sz="1950" spc="-25" b="0">
                <a:latin typeface="Aktiv Grotesk Light"/>
                <a:cs typeface="Aktiv Grotesk Light"/>
              </a:rPr>
              <a:t>and </a:t>
            </a:r>
            <a:r>
              <a:rPr dirty="0" sz="1950" b="0">
                <a:latin typeface="Aktiv Grotesk Light"/>
                <a:cs typeface="Aktiv Grotesk Light"/>
              </a:rPr>
              <a:t>education,</a:t>
            </a:r>
            <a:r>
              <a:rPr dirty="0" sz="1950" spc="25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check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out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the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Edge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b="0">
                <a:latin typeface="Aktiv Grotesk Light"/>
                <a:cs typeface="Aktiv Grotesk Light"/>
              </a:rPr>
              <a:t>Hotel</a:t>
            </a:r>
            <a:r>
              <a:rPr dirty="0" sz="1950" spc="30" b="0">
                <a:latin typeface="Aktiv Grotesk Light"/>
                <a:cs typeface="Aktiv Grotesk Light"/>
              </a:rPr>
              <a:t> </a:t>
            </a:r>
            <a:r>
              <a:rPr dirty="0" sz="1950" spc="-10" b="0">
                <a:latin typeface="Aktiv Grotesk Light"/>
                <a:cs typeface="Aktiv Grotesk Light"/>
              </a:rPr>
              <a:t>School</a:t>
            </a:r>
            <a:endParaRPr sz="1950">
              <a:latin typeface="Aktiv Grotesk Light"/>
              <a:cs typeface="Aktiv Grotesk Ligh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24809" y="2088836"/>
            <a:ext cx="4411439" cy="66938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4428" y="5125779"/>
            <a:ext cx="3174068" cy="31740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3706" y="3086143"/>
            <a:ext cx="762444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EVENT</a:t>
            </a:r>
            <a:r>
              <a:rPr dirty="0" spc="-125"/>
              <a:t> </a:t>
            </a:r>
            <a:r>
              <a:rPr dirty="0" spc="-10"/>
              <a:t>MANAGEMENT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995263" y="4136824"/>
            <a:ext cx="4076065" cy="0"/>
          </a:xfrm>
          <a:custGeom>
            <a:avLst/>
            <a:gdLst/>
            <a:ahLst/>
            <a:cxnLst/>
            <a:rect l="l" t="t" r="r" b="b"/>
            <a:pathLst>
              <a:path w="4076065" h="0">
                <a:moveTo>
                  <a:pt x="0" y="0"/>
                </a:moveTo>
                <a:lnTo>
                  <a:pt x="4075648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834759" y="4443709"/>
            <a:ext cx="15404465" cy="193230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 marL="12065" marR="5080">
              <a:lnSpc>
                <a:spcPts val="2230"/>
              </a:lnSpc>
              <a:spcBef>
                <a:spcPts val="620"/>
              </a:spcBef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managers</a:t>
            </a:r>
            <a:r>
              <a:rPr dirty="0" sz="2300" spc="1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organise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promotional,</a:t>
            </a:r>
            <a:r>
              <a:rPr dirty="0" sz="2300" spc="1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business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social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events.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They're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responsible</a:t>
            </a:r>
            <a:r>
              <a:rPr dirty="0" sz="230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running</a:t>
            </a:r>
            <a:r>
              <a:rPr dirty="0" sz="2300" spc="1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30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range</a:t>
            </a:r>
            <a:r>
              <a:rPr dirty="0" sz="2300" spc="1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30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events,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ensuring</a:t>
            </a:r>
            <a:r>
              <a:rPr dirty="0" sz="230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target</a:t>
            </a:r>
            <a:r>
              <a:rPr dirty="0" sz="230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audience</a:t>
            </a:r>
            <a:r>
              <a:rPr dirty="0" sz="230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engaged</a:t>
            </a:r>
            <a:r>
              <a:rPr dirty="0" sz="230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message</a:t>
            </a:r>
            <a:r>
              <a:rPr dirty="0" sz="230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marketed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properly.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300">
              <a:latin typeface="Calibri"/>
              <a:cs typeface="Calibri"/>
            </a:endParaRPr>
          </a:p>
          <a:p>
            <a:pPr algn="ctr" marL="93980" marR="85725" indent="-635">
              <a:lnSpc>
                <a:spcPts val="2230"/>
              </a:lnSpc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230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manager,</a:t>
            </a:r>
            <a:r>
              <a:rPr dirty="0" sz="2300" spc="1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you'll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organise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conferences,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seminars</a:t>
            </a:r>
            <a:r>
              <a:rPr dirty="0" sz="2300" spc="1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exhibitions,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230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well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230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parties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corporate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incentive</a:t>
            </a:r>
            <a:r>
              <a:rPr dirty="0" sz="2300" spc="1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trips.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You'll</a:t>
            </a:r>
            <a:r>
              <a:rPr dirty="0" sz="230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manage</a:t>
            </a:r>
            <a:r>
              <a:rPr dirty="0" sz="230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whole</a:t>
            </a:r>
            <a:r>
              <a:rPr dirty="0" sz="230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process</a:t>
            </a:r>
            <a:r>
              <a:rPr dirty="0" sz="230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dirty="0" sz="230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stage,</a:t>
            </a:r>
            <a:r>
              <a:rPr dirty="0" sz="230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right</a:t>
            </a:r>
            <a:r>
              <a:rPr dirty="0" sz="230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through</a:t>
            </a:r>
            <a:r>
              <a:rPr dirty="0" sz="230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running</a:t>
            </a:r>
            <a:r>
              <a:rPr dirty="0" sz="2300" spc="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carrying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dirty="0" sz="230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post-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event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evaluation.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role</a:t>
            </a:r>
            <a:r>
              <a:rPr dirty="0" sz="230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30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primarily</a:t>
            </a:r>
            <a:r>
              <a:rPr dirty="0" sz="2300" spc="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hands-on</a:t>
            </a:r>
            <a:r>
              <a:rPr dirty="0" sz="230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often</a:t>
            </a:r>
            <a:r>
              <a:rPr dirty="0" sz="230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involves</a:t>
            </a:r>
            <a:r>
              <a:rPr dirty="0" sz="230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working</a:t>
            </a:r>
            <a:r>
              <a:rPr dirty="0" sz="2300" spc="1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dirty="0" sz="230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part</a:t>
            </a:r>
            <a:r>
              <a:rPr dirty="0" sz="230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30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55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30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team.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569630" y="6738664"/>
            <a:ext cx="393446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252525"/>
                </a:solidFill>
                <a:latin typeface="Calibri"/>
                <a:cs typeface="Calibri"/>
                <a:hlinkClick r:id="rId2"/>
              </a:rPr>
              <a:t>www.prospects.ac.uk/job-profiles/hotel-</a:t>
            </a:r>
            <a:r>
              <a:rPr dirty="0" sz="1450" spc="-10">
                <a:solidFill>
                  <a:srgbClr val="252525"/>
                </a:solidFill>
                <a:latin typeface="Calibri"/>
                <a:cs typeface="Calibri"/>
                <a:hlinkClick r:id="rId2"/>
              </a:rPr>
              <a:t>manager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0144" y="1195236"/>
            <a:ext cx="2156703" cy="17444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328520"/>
            <a:ext cx="6708907" cy="39773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9726" y="7333547"/>
            <a:ext cx="6644808" cy="39778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56611" y="7334804"/>
            <a:ext cx="6447487" cy="3973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5846" y="4367756"/>
            <a:ext cx="5427345" cy="28308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>
              <a:lnSpc>
                <a:spcPts val="2230"/>
              </a:lnSpc>
              <a:spcBef>
                <a:spcPts val="295"/>
              </a:spcBef>
            </a:pP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95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team</a:t>
            </a:r>
            <a:r>
              <a:rPr dirty="0" sz="1950" spc="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1950" spc="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1950" spc="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950" spc="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develop</a:t>
            </a:r>
            <a:r>
              <a:rPr dirty="0" sz="195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1950" spc="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dirty="0" sz="1950" spc="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charity</a:t>
            </a:r>
            <a:r>
              <a:rPr dirty="0" sz="195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concert</a:t>
            </a:r>
            <a:r>
              <a:rPr dirty="0" sz="195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195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put</a:t>
            </a:r>
            <a:r>
              <a:rPr dirty="0" sz="195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together</a:t>
            </a:r>
            <a:r>
              <a:rPr dirty="0" sz="195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dirty="0" sz="195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195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252525"/>
                </a:solidFill>
                <a:latin typeface="Calibri"/>
                <a:cs typeface="Calibri"/>
              </a:rPr>
              <a:t>proposal.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950">
              <a:latin typeface="Calibri"/>
              <a:cs typeface="Calibri"/>
            </a:endParaRPr>
          </a:p>
          <a:p>
            <a:pPr algn="ctr" marL="85090" marR="79375">
              <a:lnSpc>
                <a:spcPts val="2230"/>
              </a:lnSpc>
              <a:spcBef>
                <a:spcPts val="5"/>
              </a:spcBef>
            </a:pP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1950" spc="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195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195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95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identify</a:t>
            </a:r>
            <a:r>
              <a:rPr dirty="0" sz="195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dirty="0" sz="195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charity</a:t>
            </a:r>
            <a:r>
              <a:rPr dirty="0" sz="1950" spc="11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dirty="0" sz="195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252525"/>
                </a:solidFill>
                <a:latin typeface="Calibri"/>
                <a:cs typeface="Calibri"/>
              </a:rPr>
              <a:t>concert </a:t>
            </a:r>
            <a:r>
              <a:rPr dirty="0" sz="1950" spc="50">
                <a:solidFill>
                  <a:srgbClr val="252525"/>
                </a:solidFill>
                <a:latin typeface="Calibri"/>
                <a:cs typeface="Calibri"/>
              </a:rPr>
              <a:t>should</a:t>
            </a:r>
            <a:r>
              <a:rPr dirty="0" sz="195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45">
                <a:solidFill>
                  <a:srgbClr val="252525"/>
                </a:solidFill>
                <a:latin typeface="Calibri"/>
                <a:cs typeface="Calibri"/>
              </a:rPr>
              <a:t>support</a:t>
            </a:r>
            <a:r>
              <a:rPr dirty="0" sz="195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195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develop</a:t>
            </a:r>
            <a:r>
              <a:rPr dirty="0" sz="195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195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proposal</a:t>
            </a:r>
            <a:r>
              <a:rPr dirty="0" sz="195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1950" spc="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252525"/>
                </a:solidFill>
                <a:latin typeface="Calibri"/>
                <a:cs typeface="Calibri"/>
              </a:rPr>
              <a:t>that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chosen</a:t>
            </a:r>
            <a:r>
              <a:rPr dirty="0" sz="1950" spc="2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252525"/>
                </a:solidFill>
                <a:latin typeface="Calibri"/>
                <a:cs typeface="Calibri"/>
              </a:rPr>
              <a:t>charity.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950">
              <a:latin typeface="Calibri"/>
              <a:cs typeface="Calibri"/>
            </a:endParaRPr>
          </a:p>
          <a:p>
            <a:pPr algn="ctr" marL="77470" marR="70485">
              <a:lnSpc>
                <a:spcPts val="2230"/>
              </a:lnSpc>
            </a:pP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195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1950" spc="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195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present</a:t>
            </a:r>
            <a:r>
              <a:rPr dirty="0" sz="195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195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ideas</a:t>
            </a:r>
            <a:r>
              <a:rPr dirty="0" sz="195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950" spc="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charity</a:t>
            </a:r>
            <a:r>
              <a:rPr dirty="0" sz="195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dirty="0" sz="1950" spc="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end</a:t>
            </a:r>
            <a:r>
              <a:rPr dirty="0" sz="1950" spc="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195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1950" spc="-10">
                <a:solidFill>
                  <a:srgbClr val="252525"/>
                </a:solidFill>
                <a:latin typeface="Calibri"/>
                <a:cs typeface="Calibri"/>
              </a:rPr>
              <a:t> activity.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2159" y="3245216"/>
            <a:ext cx="349694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T</a:t>
            </a:r>
            <a:r>
              <a:rPr dirty="0" u="sng" spc="-200">
                <a:uFill>
                  <a:solidFill>
                    <a:srgbClr val="001F5F"/>
                  </a:solidFill>
                </a:uFill>
              </a:rPr>
              <a:t>HE</a:t>
            </a:r>
            <a:r>
              <a:rPr dirty="0" u="sng" spc="-2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sng" spc="-310">
                <a:uFill>
                  <a:solidFill>
                    <a:srgbClr val="001F5F"/>
                  </a:solidFill>
                </a:uFill>
              </a:rPr>
              <a:t>BRIE</a:t>
            </a:r>
            <a:r>
              <a:rPr dirty="0" u="none" spc="-310"/>
              <a:t>F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7755" y="1"/>
            <a:ext cx="12916343" cy="113113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4398" y="937647"/>
            <a:ext cx="1088326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dirty="0" spc="-60"/>
              <a:t> </a:t>
            </a:r>
            <a:r>
              <a:rPr dirty="0" spc="-665"/>
              <a:t>IS</a:t>
            </a:r>
            <a:r>
              <a:rPr dirty="0" spc="35"/>
              <a:t> </a:t>
            </a:r>
            <a:r>
              <a:rPr dirty="0"/>
              <a:t>AN</a:t>
            </a:r>
            <a:r>
              <a:rPr dirty="0" spc="-5"/>
              <a:t> </a:t>
            </a:r>
            <a:r>
              <a:rPr dirty="0"/>
              <a:t>EVENT</a:t>
            </a:r>
            <a:r>
              <a:rPr dirty="0" spc="-25"/>
              <a:t> </a:t>
            </a:r>
            <a:r>
              <a:rPr dirty="0" spc="-10"/>
              <a:t>PROPOSAL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204824" y="5718363"/>
            <a:ext cx="3311525" cy="125730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190"/>
              </a:spcBef>
            </a:pPr>
            <a:r>
              <a:rPr dirty="0" sz="2650" spc="-20" b="1">
                <a:solidFill>
                  <a:srgbClr val="001F5F"/>
                </a:solidFill>
                <a:latin typeface="Verdana"/>
                <a:cs typeface="Verdana"/>
              </a:rPr>
              <a:t>TEAM</a:t>
            </a:r>
            <a:endParaRPr sz="2650">
              <a:latin typeface="Verdana"/>
              <a:cs typeface="Verdana"/>
            </a:endParaRPr>
          </a:p>
          <a:p>
            <a:pPr algn="ctr" marL="12700" marR="5080">
              <a:lnSpc>
                <a:spcPts val="2230"/>
              </a:lnSpc>
              <a:spcBef>
                <a:spcPts val="1019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define</a:t>
            </a:r>
            <a:r>
              <a:rPr dirty="0" sz="1950" spc="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job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7E7E7E"/>
                </a:solidFill>
                <a:latin typeface="Calibri"/>
                <a:cs typeface="Calibri"/>
              </a:rPr>
              <a:t>titles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19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everyone</a:t>
            </a:r>
            <a:r>
              <a:rPr dirty="0" sz="19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9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7E7E7E"/>
                </a:solidFill>
                <a:latin typeface="Calibri"/>
                <a:cs typeface="Calibri"/>
              </a:rPr>
              <a:t>team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12039" y="9179059"/>
            <a:ext cx="3119755" cy="153987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190"/>
              </a:spcBef>
            </a:pPr>
            <a:r>
              <a:rPr dirty="0" sz="2650" spc="-10" b="1">
                <a:solidFill>
                  <a:srgbClr val="001F5F"/>
                </a:solidFill>
                <a:latin typeface="Verdana"/>
                <a:cs typeface="Verdana"/>
              </a:rPr>
              <a:t>COSTS</a:t>
            </a:r>
            <a:endParaRPr sz="2650">
              <a:latin typeface="Verdana"/>
              <a:cs typeface="Verdana"/>
            </a:endParaRPr>
          </a:p>
          <a:p>
            <a:pPr algn="ctr" marL="12065" marR="5080">
              <a:lnSpc>
                <a:spcPts val="2230"/>
              </a:lnSpc>
              <a:spcBef>
                <a:spcPts val="1019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develop</a:t>
            </a:r>
            <a:r>
              <a:rPr dirty="0" sz="19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7E7E7E"/>
                </a:solidFill>
                <a:latin typeface="Calibri"/>
                <a:cs typeface="Calibri"/>
              </a:rPr>
              <a:t>budget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for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event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that</a:t>
            </a:r>
            <a:r>
              <a:rPr dirty="0" sz="195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includes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expense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and </a:t>
            </a:r>
            <a:r>
              <a:rPr dirty="0" sz="1950" spc="-10">
                <a:solidFill>
                  <a:srgbClr val="7E7E7E"/>
                </a:solidFill>
                <a:latin typeface="Calibri"/>
                <a:cs typeface="Calibri"/>
              </a:rPr>
              <a:t>profit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765206" y="9179059"/>
            <a:ext cx="3150235" cy="153987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190"/>
              </a:spcBef>
            </a:pPr>
            <a:r>
              <a:rPr dirty="0" sz="2650" spc="-40" b="1">
                <a:solidFill>
                  <a:srgbClr val="001F5F"/>
                </a:solidFill>
                <a:latin typeface="Verdana"/>
                <a:cs typeface="Verdana"/>
              </a:rPr>
              <a:t>RATIONALE</a:t>
            </a:r>
            <a:endParaRPr sz="2650">
              <a:latin typeface="Verdana"/>
              <a:cs typeface="Verdana"/>
            </a:endParaRPr>
          </a:p>
          <a:p>
            <a:pPr algn="ctr" marL="12700" marR="5080">
              <a:lnSpc>
                <a:spcPts val="2230"/>
              </a:lnSpc>
              <a:spcBef>
                <a:spcPts val="1019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be</a:t>
            </a:r>
            <a:r>
              <a:rPr dirty="0" sz="19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able</a:t>
            </a:r>
            <a:r>
              <a:rPr dirty="0" sz="19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discuss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1950" spc="1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reasoning</a:t>
            </a:r>
            <a:r>
              <a:rPr dirty="0" sz="1950" spc="1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behind</a:t>
            </a:r>
            <a:r>
              <a:rPr dirty="0" sz="19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event</a:t>
            </a:r>
            <a:r>
              <a:rPr dirty="0" sz="1950" spc="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7E7E7E"/>
                </a:solidFill>
                <a:latin typeface="Calibri"/>
                <a:cs typeface="Calibri"/>
              </a:rPr>
              <a:t>ideas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48962" y="6745209"/>
            <a:ext cx="1417955" cy="2526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400" spc="-869" b="1">
                <a:latin typeface="Verdana"/>
                <a:cs typeface="Verdana"/>
              </a:rPr>
              <a:t>£</a:t>
            </a:r>
            <a:endParaRPr sz="164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630356" y="1933618"/>
            <a:ext cx="6918325" cy="0"/>
          </a:xfrm>
          <a:custGeom>
            <a:avLst/>
            <a:gdLst/>
            <a:ahLst/>
            <a:cxnLst/>
            <a:rect l="l" t="t" r="r" b="b"/>
            <a:pathLst>
              <a:path w="6918325" h="0">
                <a:moveTo>
                  <a:pt x="0" y="0"/>
                </a:moveTo>
                <a:lnTo>
                  <a:pt x="6918011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406398" y="2268531"/>
            <a:ext cx="1189736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proposal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creative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presented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client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show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following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information: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9859" y="4042720"/>
            <a:ext cx="1940520" cy="163732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151224" y="2277854"/>
            <a:ext cx="3368040" cy="4658995"/>
          </a:xfrm>
          <a:prstGeom prst="rect">
            <a:avLst/>
          </a:prstGeom>
        </p:spPr>
        <p:txBody>
          <a:bodyPr wrap="square" lIns="0" tIns="910590" rIns="0" bIns="0" rtlCol="0" vert="horz">
            <a:spAutoFit/>
          </a:bodyPr>
          <a:lstStyle/>
          <a:p>
            <a:pPr marL="1110615">
              <a:lnSpc>
                <a:spcPct val="100000"/>
              </a:lnSpc>
              <a:spcBef>
                <a:spcPts val="7170"/>
              </a:spcBef>
            </a:pPr>
            <a:r>
              <a:rPr dirty="0" sz="16400" spc="-560" b="1">
                <a:latin typeface="Verdana"/>
                <a:cs typeface="Verdana"/>
              </a:rPr>
              <a:t>?</a:t>
            </a:r>
            <a:endParaRPr sz="16400">
              <a:latin typeface="Verdana"/>
              <a:cs typeface="Verdana"/>
            </a:endParaRPr>
          </a:p>
          <a:p>
            <a:pPr marL="1124585">
              <a:lnSpc>
                <a:spcPct val="100000"/>
              </a:lnSpc>
              <a:spcBef>
                <a:spcPts val="1130"/>
              </a:spcBef>
            </a:pPr>
            <a:r>
              <a:rPr dirty="0" sz="2650" spc="-20" b="1">
                <a:solidFill>
                  <a:srgbClr val="001F5F"/>
                </a:solidFill>
                <a:latin typeface="Verdana"/>
                <a:cs typeface="Verdana"/>
              </a:rPr>
              <a:t>WHAT</a:t>
            </a:r>
            <a:endParaRPr sz="2650">
              <a:latin typeface="Verdana"/>
              <a:cs typeface="Verdana"/>
            </a:endParaRPr>
          </a:p>
          <a:p>
            <a:pPr marL="805180" marR="5080" indent="-793115">
              <a:lnSpc>
                <a:spcPts val="2230"/>
              </a:lnSpc>
              <a:spcBef>
                <a:spcPts val="1015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define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type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1950" spc="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7E7E7E"/>
                </a:solidFill>
                <a:latin typeface="Calibri"/>
                <a:cs typeface="Calibri"/>
              </a:rPr>
              <a:t>event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are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planning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5755" y="7411470"/>
            <a:ext cx="2589039" cy="18651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93750" y="3806919"/>
            <a:ext cx="1525779" cy="15257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96511" y="7240906"/>
            <a:ext cx="1910397" cy="18389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00452" y="3921280"/>
            <a:ext cx="1679111" cy="1679111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0980553" y="5672255"/>
            <a:ext cx="2871470" cy="125730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190"/>
              </a:spcBef>
            </a:pPr>
            <a:r>
              <a:rPr dirty="0" sz="2650" spc="-10" b="1">
                <a:solidFill>
                  <a:srgbClr val="001F5F"/>
                </a:solidFill>
                <a:latin typeface="Verdana"/>
                <a:cs typeface="Verdana"/>
              </a:rPr>
              <a:t>CONCEPT</a:t>
            </a:r>
            <a:endParaRPr sz="2650">
              <a:latin typeface="Verdana"/>
              <a:cs typeface="Verdana"/>
            </a:endParaRPr>
          </a:p>
          <a:p>
            <a:pPr algn="ctr" marL="12700" marR="5080">
              <a:lnSpc>
                <a:spcPts val="2230"/>
              </a:lnSpc>
              <a:spcBef>
                <a:spcPts val="1020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detail</a:t>
            </a:r>
            <a:r>
              <a:rPr dirty="0" sz="19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what</a:t>
            </a:r>
            <a:r>
              <a:rPr dirty="0" sz="1950" spc="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event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will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50">
                <a:solidFill>
                  <a:srgbClr val="7E7E7E"/>
                </a:solidFill>
                <a:latin typeface="Calibri"/>
                <a:cs typeface="Calibri"/>
              </a:rPr>
              <a:t>look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7E7E7E"/>
                </a:solidFill>
                <a:latin typeface="Calibri"/>
                <a:cs typeface="Calibri"/>
              </a:rPr>
              <a:t>like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975985" y="5672255"/>
            <a:ext cx="3276600" cy="125730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190"/>
              </a:spcBef>
            </a:pPr>
            <a:r>
              <a:rPr dirty="0" sz="2650" spc="-20" b="1">
                <a:solidFill>
                  <a:srgbClr val="001F5F"/>
                </a:solidFill>
                <a:latin typeface="Verdana"/>
                <a:cs typeface="Verdana"/>
              </a:rPr>
              <a:t>LOCATION</a:t>
            </a:r>
            <a:endParaRPr sz="2650">
              <a:latin typeface="Verdana"/>
              <a:cs typeface="Verdana"/>
            </a:endParaRPr>
          </a:p>
          <a:p>
            <a:pPr algn="ctr" marL="12700" marR="5080">
              <a:lnSpc>
                <a:spcPts val="2230"/>
              </a:lnSpc>
              <a:spcBef>
                <a:spcPts val="1020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65">
                <a:solidFill>
                  <a:srgbClr val="7E7E7E"/>
                </a:solidFill>
                <a:latin typeface="Calibri"/>
                <a:cs typeface="Calibri"/>
              </a:rPr>
              <a:t>pick</a:t>
            </a:r>
            <a:r>
              <a:rPr dirty="0" sz="1950" spc="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location</a:t>
            </a:r>
            <a:r>
              <a:rPr dirty="0" sz="19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30">
                <a:solidFill>
                  <a:srgbClr val="7E7E7E"/>
                </a:solidFill>
                <a:latin typeface="Calibri"/>
                <a:cs typeface="Calibri"/>
              </a:rPr>
              <a:t>and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find</a:t>
            </a:r>
            <a:r>
              <a:rPr dirty="0" sz="19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7E7E7E"/>
                </a:solidFill>
                <a:latin typeface="Calibri"/>
                <a:cs typeface="Calibri"/>
              </a:rPr>
              <a:t>venue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23503" y="9066204"/>
            <a:ext cx="3265804" cy="125730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190"/>
              </a:spcBef>
            </a:pPr>
            <a:r>
              <a:rPr dirty="0" sz="2650" spc="-45" b="1">
                <a:solidFill>
                  <a:srgbClr val="001F5F"/>
                </a:solidFill>
                <a:latin typeface="Verdana"/>
                <a:cs typeface="Verdana"/>
              </a:rPr>
              <a:t>MARKETING</a:t>
            </a:r>
            <a:endParaRPr sz="2650">
              <a:latin typeface="Verdana"/>
              <a:cs typeface="Verdana"/>
            </a:endParaRPr>
          </a:p>
          <a:p>
            <a:pPr algn="ctr" marL="12065" marR="5080">
              <a:lnSpc>
                <a:spcPts val="2230"/>
              </a:lnSpc>
              <a:spcBef>
                <a:spcPts val="1020"/>
              </a:spcBef>
            </a:pP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</a:t>
            </a:r>
            <a:r>
              <a:rPr dirty="0" sz="19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9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195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create</a:t>
            </a:r>
            <a:r>
              <a:rPr dirty="0" sz="1950" spc="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55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95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7E7E7E"/>
                </a:solidFill>
                <a:latin typeface="Calibri"/>
                <a:cs typeface="Calibri"/>
              </a:rPr>
              <a:t>marketing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strategy</a:t>
            </a:r>
            <a:r>
              <a:rPr dirty="0" sz="1950" spc="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for</a:t>
            </a:r>
            <a:r>
              <a:rPr dirty="0" sz="19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7E7E7E"/>
                </a:solidFill>
                <a:latin typeface="Calibri"/>
                <a:cs typeface="Calibri"/>
              </a:rPr>
              <a:t>your</a:t>
            </a:r>
            <a:r>
              <a:rPr dirty="0" sz="19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7E7E7E"/>
                </a:solidFill>
                <a:latin typeface="Calibri"/>
                <a:cs typeface="Calibri"/>
              </a:rPr>
              <a:t>event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55531" y="10254398"/>
            <a:ext cx="1348568" cy="1056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601" y="1647421"/>
            <a:ext cx="870585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YOU</a:t>
            </a:r>
            <a:r>
              <a:rPr dirty="0" spc="-70"/>
              <a:t> </a:t>
            </a:r>
            <a:r>
              <a:rPr dirty="0"/>
              <a:t>NEED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 spc="-85"/>
              <a:t>CONSIDER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609419" y="3001915"/>
            <a:ext cx="3990340" cy="0"/>
          </a:xfrm>
          <a:custGeom>
            <a:avLst/>
            <a:gdLst/>
            <a:ahLst/>
            <a:cxnLst/>
            <a:rect l="l" t="t" r="r" b="b"/>
            <a:pathLst>
              <a:path w="3990340" h="0">
                <a:moveTo>
                  <a:pt x="0" y="0"/>
                </a:moveTo>
                <a:lnTo>
                  <a:pt x="3989996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541237" y="3524258"/>
            <a:ext cx="11815445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20085" marR="5080" indent="-3208020">
              <a:lnSpc>
                <a:spcPct val="100400"/>
              </a:lnSpc>
              <a:spcBef>
                <a:spcPts val="95"/>
              </a:spcBef>
            </a:pP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When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creating</a:t>
            </a:r>
            <a:r>
              <a:rPr dirty="0" sz="2300" spc="-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proposal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make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sure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have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considered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lot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different elements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make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sure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stands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out.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5641" y="4685427"/>
            <a:ext cx="8836703" cy="5891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2641" rIns="0" bIns="0" rtlCol="0" vert="horz">
            <a:spAutoFit/>
          </a:bodyPr>
          <a:lstStyle/>
          <a:p>
            <a:pPr marL="10014585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ENTERTAINMENT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2316211" y="5670145"/>
            <a:ext cx="4076065" cy="0"/>
          </a:xfrm>
          <a:custGeom>
            <a:avLst/>
            <a:gdLst/>
            <a:ahLst/>
            <a:cxnLst/>
            <a:rect l="l" t="t" r="r" b="b"/>
            <a:pathLst>
              <a:path w="4076065" h="0">
                <a:moveTo>
                  <a:pt x="0" y="0"/>
                </a:moveTo>
                <a:lnTo>
                  <a:pt x="4075648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029291" y="6097524"/>
            <a:ext cx="6753859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22045" marR="5080" indent="-1109980">
              <a:lnSpc>
                <a:spcPct val="100400"/>
              </a:lnSpc>
              <a:spcBef>
                <a:spcPts val="95"/>
              </a:spcBef>
            </a:pPr>
            <a:r>
              <a:rPr dirty="0" sz="2300" spc="-100">
                <a:solidFill>
                  <a:srgbClr val="252525"/>
                </a:solidFill>
                <a:latin typeface="Calibri"/>
                <a:cs typeface="Calibri"/>
              </a:rPr>
              <a:t>Who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band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5">
                <a:solidFill>
                  <a:srgbClr val="252525"/>
                </a:solidFill>
                <a:latin typeface="Calibri"/>
                <a:cs typeface="Calibri"/>
              </a:rPr>
              <a:t>artist?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Will 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there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any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other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type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of entertainment</a:t>
            </a:r>
            <a:r>
              <a:rPr dirty="0" sz="2300" spc="-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arranged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event?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5531" y="10254398"/>
            <a:ext cx="1348568" cy="10569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01132" cy="11311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697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TARGET</a:t>
            </a:r>
            <a:r>
              <a:rPr dirty="0" spc="-375"/>
              <a:t> </a:t>
            </a:r>
            <a:r>
              <a:rPr dirty="0" spc="-10"/>
              <a:t>MARKET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413723" y="5579654"/>
            <a:ext cx="3990340" cy="0"/>
          </a:xfrm>
          <a:custGeom>
            <a:avLst/>
            <a:gdLst/>
            <a:ahLst/>
            <a:cxnLst/>
            <a:rect l="l" t="t" r="r" b="b"/>
            <a:pathLst>
              <a:path w="3990340" h="0">
                <a:moveTo>
                  <a:pt x="0" y="0"/>
                </a:moveTo>
                <a:lnTo>
                  <a:pt x="3989996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597381" y="6100952"/>
            <a:ext cx="5435600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6380" marR="5080" indent="-1504315">
              <a:lnSpc>
                <a:spcPct val="100400"/>
              </a:lnSpc>
              <a:spcBef>
                <a:spcPts val="95"/>
              </a:spcBef>
            </a:pPr>
            <a:r>
              <a:rPr dirty="0" sz="2300" spc="-100">
                <a:solidFill>
                  <a:srgbClr val="252525"/>
                </a:solidFill>
                <a:latin typeface="Calibri"/>
                <a:cs typeface="Calibri"/>
              </a:rPr>
              <a:t>Who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dirty="0" sz="2300" spc="-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guests?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What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kind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experience are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they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looking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for?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1148" y="6214977"/>
            <a:ext cx="7140603" cy="50964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37710" y="0"/>
            <a:ext cx="7165415" cy="60930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14627" y="5218318"/>
            <a:ext cx="3927563" cy="60930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4628" y="0"/>
            <a:ext cx="3911852" cy="5124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80370" y="4373535"/>
            <a:ext cx="520001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TICKET</a:t>
            </a:r>
            <a:r>
              <a:rPr dirty="0" spc="-260"/>
              <a:t> </a:t>
            </a:r>
            <a:r>
              <a:rPr dirty="0" spc="-105"/>
              <a:t>PRICES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2316211" y="5670145"/>
            <a:ext cx="4076065" cy="0"/>
          </a:xfrm>
          <a:custGeom>
            <a:avLst/>
            <a:gdLst/>
            <a:ahLst/>
            <a:cxnLst/>
            <a:rect l="l" t="t" r="r" b="b"/>
            <a:pathLst>
              <a:path w="4076065" h="0">
                <a:moveTo>
                  <a:pt x="0" y="0"/>
                </a:moveTo>
                <a:lnTo>
                  <a:pt x="4075648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007899" y="6097524"/>
            <a:ext cx="6797040" cy="728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20775" marR="5080" indent="-1108710">
              <a:lnSpc>
                <a:spcPct val="100400"/>
              </a:lnSpc>
              <a:spcBef>
                <a:spcPts val="95"/>
              </a:spcBef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should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charge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guests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their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tickets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(remember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want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make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profit).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5531" y="10254398"/>
            <a:ext cx="1348568" cy="105698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643" y="1259334"/>
            <a:ext cx="8775066" cy="7334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107" y="4712077"/>
            <a:ext cx="231457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COSTS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662175" y="5797084"/>
            <a:ext cx="2111375" cy="0"/>
          </a:xfrm>
          <a:custGeom>
            <a:avLst/>
            <a:gdLst/>
            <a:ahLst/>
            <a:cxnLst/>
            <a:rect l="l" t="t" r="r" b="b"/>
            <a:pathLst>
              <a:path w="2111375" h="0">
                <a:moveTo>
                  <a:pt x="0" y="0"/>
                </a:moveTo>
                <a:lnTo>
                  <a:pt x="2110829" y="0"/>
                </a:lnTo>
              </a:path>
            </a:pathLst>
          </a:custGeom>
          <a:ln w="3142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501054" y="6100953"/>
            <a:ext cx="8432165" cy="1081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400"/>
              </a:lnSpc>
              <a:spcBef>
                <a:spcPts val="95"/>
              </a:spcBef>
            </a:pP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venue,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catering,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staff,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marketing</a:t>
            </a:r>
            <a:r>
              <a:rPr dirty="0" sz="23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so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your </a:t>
            </a:r>
            <a:r>
              <a:rPr dirty="0" sz="2300" spc="-35">
                <a:solidFill>
                  <a:srgbClr val="252525"/>
                </a:solidFill>
                <a:latin typeface="Calibri"/>
                <a:cs typeface="Calibri"/>
              </a:rPr>
              <a:t>team?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you</a:t>
            </a:r>
            <a:r>
              <a:rPr dirty="0" sz="2300" spc="-6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get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anything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52525"/>
                </a:solidFill>
                <a:latin typeface="Calibri"/>
                <a:cs typeface="Calibri"/>
              </a:rPr>
              <a:t>gifted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90">
                <a:solidFill>
                  <a:srgbClr val="252525"/>
                </a:solidFill>
                <a:latin typeface="Calibri"/>
                <a:cs typeface="Calibri"/>
              </a:rPr>
              <a:t>free?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85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there</a:t>
            </a:r>
            <a:r>
              <a:rPr dirty="0" sz="2300" spc="-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any</a:t>
            </a:r>
            <a:r>
              <a:rPr dirty="0" sz="23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sponsors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52525"/>
                </a:solidFill>
                <a:latin typeface="Calibri"/>
                <a:cs typeface="Calibri"/>
              </a:rPr>
              <a:t>who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dirty="0" sz="23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52525"/>
                </a:solidFill>
                <a:latin typeface="Calibri"/>
                <a:cs typeface="Calibri"/>
              </a:rPr>
              <a:t>support</a:t>
            </a:r>
            <a:r>
              <a:rPr dirty="0" sz="23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3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52525"/>
                </a:solidFill>
                <a:latin typeface="Calibri"/>
                <a:cs typeface="Calibri"/>
              </a:rPr>
              <a:t>event?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20463"/>
            <a:ext cx="1347311" cy="1090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9311" y="5579025"/>
            <a:ext cx="8024788" cy="57140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9302" y="0"/>
            <a:ext cx="8024797" cy="5443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25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Eisenstadt, Madison</dc:creator>
  <dc:title>PowerPoint Presentation</dc:title>
  <dcterms:created xsi:type="dcterms:W3CDTF">2024-07-01T12:46:20Z</dcterms:created>
  <dcterms:modified xsi:type="dcterms:W3CDTF">2024-07-01T12:46:20Z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2024-07-01T00:00:00Z</vt:filetime>
  </property>
  <property fmtid="{D5CDD505-2E9C-101B-9397-08002B2CF9AE}" pid="5" name="Producer">
    <vt:lpwstr>Adobe PDF Library 24.2.159</vt:lpwstr>
  </property>
</Properties>
</file>