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308" r:id="rId2"/>
    <p:sldId id="2306" r:id="rId3"/>
    <p:sldId id="2224" r:id="rId4"/>
    <p:sldId id="2307" r:id="rId5"/>
    <p:sldId id="2291" r:id="rId6"/>
    <p:sldId id="2313" r:id="rId7"/>
    <p:sldId id="2314" r:id="rId8"/>
    <p:sldId id="2321" r:id="rId9"/>
    <p:sldId id="2316" r:id="rId10"/>
    <p:sldId id="2323" r:id="rId11"/>
    <p:sldId id="2322" r:id="rId12"/>
    <p:sldId id="2324" r:id="rId13"/>
    <p:sldId id="2318" r:id="rId14"/>
    <p:sldId id="2325" r:id="rId15"/>
    <p:sldId id="2225" r:id="rId16"/>
  </p:sldIdLst>
  <p:sldSz cx="24377650" cy="13716000"/>
  <p:notesSz cx="6724650" cy="9774238"/>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088" userDrawn="1">
          <p15:clr>
            <a:srgbClr val="A4A3A4"/>
          </p15:clr>
        </p15:guide>
        <p15:guide id="4" pos="14278" userDrawn="1">
          <p15:clr>
            <a:srgbClr val="A4A3A4"/>
          </p15:clr>
        </p15:guide>
        <p15:guide id="5" pos="1078" userDrawn="1">
          <p15:clr>
            <a:srgbClr val="A4A3A4"/>
          </p15:clr>
        </p15:guide>
        <p15:guide id="8" orient="horz" pos="504" userDrawn="1">
          <p15:clr>
            <a:srgbClr val="A4A3A4"/>
          </p15:clr>
        </p15:guide>
        <p15:guide id="11" pos="767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1D25"/>
    <a:srgbClr val="996600"/>
    <a:srgbClr val="420000"/>
    <a:srgbClr val="E89C9C"/>
    <a:srgbClr val="EF4249"/>
    <a:srgbClr val="003300"/>
    <a:srgbClr val="4C70D7"/>
    <a:srgbClr val="000E36"/>
    <a:srgbClr val="000000"/>
    <a:srgbClr val="B9FFB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9" autoAdjust="0"/>
    <p:restoredTop sz="93750" autoAdjust="0"/>
  </p:normalViewPr>
  <p:slideViewPr>
    <p:cSldViewPr snapToGrid="0" snapToObjects="1">
      <p:cViewPr varScale="1">
        <p:scale>
          <a:sx n="58" d="100"/>
          <a:sy n="58" d="100"/>
        </p:scale>
        <p:origin x="150" y="78"/>
      </p:cViewPr>
      <p:guideLst>
        <p:guide orient="horz" pos="8088"/>
        <p:guide pos="14278"/>
        <p:guide pos="1078"/>
        <p:guide orient="horz" pos="504"/>
        <p:guide pos="7678"/>
      </p:guideLst>
    </p:cSldViewPr>
  </p:slideViewPr>
  <p:notesTextViewPr>
    <p:cViewPr>
      <p:scale>
        <a:sx n="100" d="100"/>
        <a:sy n="100" d="100"/>
      </p:scale>
      <p:origin x="0" y="0"/>
    </p:cViewPr>
  </p:notesTextViewPr>
  <p:sorterViewPr>
    <p:cViewPr>
      <p:scale>
        <a:sx n="160" d="100"/>
        <a:sy n="16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015" cy="488712"/>
          </a:xfrm>
          <a:prstGeom prst="rect">
            <a:avLst/>
          </a:prstGeom>
        </p:spPr>
        <p:txBody>
          <a:bodyPr vert="horz" lIns="91861" tIns="45930" rIns="91861" bIns="45930" rtlCol="0"/>
          <a:lstStyle>
            <a:lvl1pPr algn="l">
              <a:defRPr sz="1200">
                <a:latin typeface="Calibri Light"/>
              </a:defRPr>
            </a:lvl1pPr>
          </a:lstStyle>
          <a:p>
            <a:endParaRPr lang="en-US" dirty="0"/>
          </a:p>
        </p:txBody>
      </p:sp>
      <p:sp>
        <p:nvSpPr>
          <p:cNvPr id="3" name="Date Placeholder 2"/>
          <p:cNvSpPr>
            <a:spLocks noGrp="1"/>
          </p:cNvSpPr>
          <p:nvPr>
            <p:ph type="dt" idx="1"/>
          </p:nvPr>
        </p:nvSpPr>
        <p:spPr>
          <a:xfrm>
            <a:off x="3809079" y="0"/>
            <a:ext cx="2914015" cy="488712"/>
          </a:xfrm>
          <a:prstGeom prst="rect">
            <a:avLst/>
          </a:prstGeom>
        </p:spPr>
        <p:txBody>
          <a:bodyPr vert="horz" lIns="91861" tIns="45930" rIns="91861" bIns="45930" rtlCol="0"/>
          <a:lstStyle>
            <a:lvl1pPr algn="r">
              <a:defRPr sz="1200">
                <a:latin typeface="Calibri Light"/>
              </a:defRPr>
            </a:lvl1pPr>
          </a:lstStyle>
          <a:p>
            <a:fld id="{EFC10EE1-B198-C942-8235-326C972CBB30}" type="datetimeFigureOut">
              <a:rPr lang="en-US" smtClean="0"/>
              <a:pPr/>
              <a:t>7/4/2024</a:t>
            </a:fld>
            <a:endParaRPr lang="en-US" dirty="0"/>
          </a:p>
        </p:txBody>
      </p:sp>
      <p:sp>
        <p:nvSpPr>
          <p:cNvPr id="4" name="Slide Image Placeholder 3"/>
          <p:cNvSpPr>
            <a:spLocks noGrp="1" noRot="1" noChangeAspect="1"/>
          </p:cNvSpPr>
          <p:nvPr>
            <p:ph type="sldImg" idx="2"/>
          </p:nvPr>
        </p:nvSpPr>
        <p:spPr>
          <a:xfrm>
            <a:off x="104775" y="733425"/>
            <a:ext cx="6515100" cy="3665538"/>
          </a:xfrm>
          <a:prstGeom prst="rect">
            <a:avLst/>
          </a:prstGeom>
          <a:noFill/>
          <a:ln w="12700">
            <a:solidFill>
              <a:prstClr val="black"/>
            </a:solidFill>
          </a:ln>
        </p:spPr>
        <p:txBody>
          <a:bodyPr vert="horz" lIns="91861" tIns="45930" rIns="91861" bIns="45930" rtlCol="0" anchor="ctr"/>
          <a:lstStyle/>
          <a:p>
            <a:endParaRPr lang="en-US" dirty="0"/>
          </a:p>
        </p:txBody>
      </p:sp>
      <p:sp>
        <p:nvSpPr>
          <p:cNvPr id="5" name="Notes Placeholder 4"/>
          <p:cNvSpPr>
            <a:spLocks noGrp="1"/>
          </p:cNvSpPr>
          <p:nvPr>
            <p:ph type="body" sz="quarter" idx="3"/>
          </p:nvPr>
        </p:nvSpPr>
        <p:spPr>
          <a:xfrm>
            <a:off x="672465" y="4642763"/>
            <a:ext cx="5379720" cy="4398407"/>
          </a:xfrm>
          <a:prstGeom prst="rect">
            <a:avLst/>
          </a:prstGeom>
        </p:spPr>
        <p:txBody>
          <a:bodyPr vert="horz" lIns="91861" tIns="45930" rIns="91861" bIns="4593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283829"/>
            <a:ext cx="2914015" cy="488712"/>
          </a:xfrm>
          <a:prstGeom prst="rect">
            <a:avLst/>
          </a:prstGeom>
        </p:spPr>
        <p:txBody>
          <a:bodyPr vert="horz" lIns="91861" tIns="45930" rIns="91861" bIns="45930" rtlCol="0" anchor="b"/>
          <a:lstStyle>
            <a:lvl1pPr algn="l">
              <a:defRPr sz="1200">
                <a:latin typeface="Calibri Light"/>
              </a:defRPr>
            </a:lvl1pPr>
          </a:lstStyle>
          <a:p>
            <a:endParaRPr lang="en-US" dirty="0"/>
          </a:p>
        </p:txBody>
      </p:sp>
      <p:sp>
        <p:nvSpPr>
          <p:cNvPr id="7" name="Slide Number Placeholder 6"/>
          <p:cNvSpPr>
            <a:spLocks noGrp="1"/>
          </p:cNvSpPr>
          <p:nvPr>
            <p:ph type="sldNum" sz="quarter" idx="5"/>
          </p:nvPr>
        </p:nvSpPr>
        <p:spPr>
          <a:xfrm>
            <a:off x="3809079" y="9283829"/>
            <a:ext cx="2914015" cy="488712"/>
          </a:xfrm>
          <a:prstGeom prst="rect">
            <a:avLst/>
          </a:prstGeom>
        </p:spPr>
        <p:txBody>
          <a:bodyPr vert="horz" lIns="91861" tIns="45930" rIns="91861" bIns="45930" rtlCol="0" anchor="b"/>
          <a:lstStyle>
            <a:lvl1pPr algn="r">
              <a:defRPr sz="1200">
                <a:latin typeface="Calibri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Calibri Light"/>
        <a:ea typeface="+mn-ea"/>
        <a:cs typeface="+mn-cs"/>
      </a:defRPr>
    </a:lvl1pPr>
    <a:lvl2pPr marL="914217" algn="l" defTabSz="914217" rtl="0" eaLnBrk="1" latinLnBrk="0" hangingPunct="1">
      <a:defRPr sz="2400" kern="1200">
        <a:solidFill>
          <a:schemeClr val="tx1"/>
        </a:solidFill>
        <a:latin typeface="Calibri Light"/>
        <a:ea typeface="+mn-ea"/>
        <a:cs typeface="+mn-cs"/>
      </a:defRPr>
    </a:lvl2pPr>
    <a:lvl3pPr marL="1828434" algn="l" defTabSz="914217" rtl="0" eaLnBrk="1" latinLnBrk="0" hangingPunct="1">
      <a:defRPr sz="2400" kern="1200">
        <a:solidFill>
          <a:schemeClr val="tx1"/>
        </a:solidFill>
        <a:latin typeface="Calibri Light"/>
        <a:ea typeface="+mn-ea"/>
        <a:cs typeface="+mn-cs"/>
      </a:defRPr>
    </a:lvl3pPr>
    <a:lvl4pPr marL="2742651" algn="l" defTabSz="914217" rtl="0" eaLnBrk="1" latinLnBrk="0" hangingPunct="1">
      <a:defRPr sz="2400" kern="1200">
        <a:solidFill>
          <a:schemeClr val="tx1"/>
        </a:solidFill>
        <a:latin typeface="Calibri Light"/>
        <a:ea typeface="+mn-ea"/>
        <a:cs typeface="+mn-cs"/>
      </a:defRPr>
    </a:lvl4pPr>
    <a:lvl5pPr marL="3656868" algn="l" defTabSz="914217" rtl="0" eaLnBrk="1" latinLnBrk="0" hangingPunct="1">
      <a:defRPr sz="2400" kern="1200">
        <a:solidFill>
          <a:schemeClr val="tx1"/>
        </a:solidFill>
        <a:latin typeface="Calibri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465590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14</a:t>
            </a:fld>
            <a:endParaRPr lang="en-US" dirty="0"/>
          </a:p>
        </p:txBody>
      </p:sp>
    </p:spTree>
    <p:extLst>
      <p:ext uri="{BB962C8B-B14F-4D97-AF65-F5344CB8AC3E}">
        <p14:creationId xmlns:p14="http://schemas.microsoft.com/office/powerpoint/2010/main" val="3126247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15</a:t>
            </a:fld>
            <a:endParaRPr lang="en-US" dirty="0"/>
          </a:p>
        </p:txBody>
      </p:sp>
    </p:spTree>
    <p:extLst>
      <p:ext uri="{BB962C8B-B14F-4D97-AF65-F5344CB8AC3E}">
        <p14:creationId xmlns:p14="http://schemas.microsoft.com/office/powerpoint/2010/main" val="858425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3</a:t>
            </a:fld>
            <a:endParaRPr lang="en-US" dirty="0"/>
          </a:p>
        </p:txBody>
      </p:sp>
    </p:spTree>
    <p:extLst>
      <p:ext uri="{BB962C8B-B14F-4D97-AF65-F5344CB8AC3E}">
        <p14:creationId xmlns:p14="http://schemas.microsoft.com/office/powerpoint/2010/main" val="1172936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4</a:t>
            </a:fld>
            <a:endParaRPr lang="en-US" dirty="0"/>
          </a:p>
        </p:txBody>
      </p:sp>
    </p:spTree>
    <p:extLst>
      <p:ext uri="{BB962C8B-B14F-4D97-AF65-F5344CB8AC3E}">
        <p14:creationId xmlns:p14="http://schemas.microsoft.com/office/powerpoint/2010/main" val="1392650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5</a:t>
            </a:fld>
            <a:endParaRPr lang="en-US" dirty="0"/>
          </a:p>
        </p:txBody>
      </p:sp>
    </p:spTree>
    <p:extLst>
      <p:ext uri="{BB962C8B-B14F-4D97-AF65-F5344CB8AC3E}">
        <p14:creationId xmlns:p14="http://schemas.microsoft.com/office/powerpoint/2010/main" val="935790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6</a:t>
            </a:fld>
            <a:endParaRPr lang="en-US" dirty="0"/>
          </a:p>
        </p:txBody>
      </p:sp>
    </p:spTree>
    <p:extLst>
      <p:ext uri="{BB962C8B-B14F-4D97-AF65-F5344CB8AC3E}">
        <p14:creationId xmlns:p14="http://schemas.microsoft.com/office/powerpoint/2010/main" val="3215227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7</a:t>
            </a:fld>
            <a:endParaRPr lang="en-US" dirty="0"/>
          </a:p>
        </p:txBody>
      </p:sp>
    </p:spTree>
    <p:extLst>
      <p:ext uri="{BB962C8B-B14F-4D97-AF65-F5344CB8AC3E}">
        <p14:creationId xmlns:p14="http://schemas.microsoft.com/office/powerpoint/2010/main" val="329837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8</a:t>
            </a:fld>
            <a:endParaRPr lang="en-US" dirty="0"/>
          </a:p>
        </p:txBody>
      </p:sp>
    </p:spTree>
    <p:extLst>
      <p:ext uri="{BB962C8B-B14F-4D97-AF65-F5344CB8AC3E}">
        <p14:creationId xmlns:p14="http://schemas.microsoft.com/office/powerpoint/2010/main" val="1240805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9</a:t>
            </a:fld>
            <a:endParaRPr lang="en-US" dirty="0"/>
          </a:p>
        </p:txBody>
      </p:sp>
    </p:spTree>
    <p:extLst>
      <p:ext uri="{BB962C8B-B14F-4D97-AF65-F5344CB8AC3E}">
        <p14:creationId xmlns:p14="http://schemas.microsoft.com/office/powerpoint/2010/main" val="1603556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13</a:t>
            </a:fld>
            <a:endParaRPr lang="en-US" dirty="0"/>
          </a:p>
        </p:txBody>
      </p:sp>
    </p:spTree>
    <p:extLst>
      <p:ext uri="{BB962C8B-B14F-4D97-AF65-F5344CB8AC3E}">
        <p14:creationId xmlns:p14="http://schemas.microsoft.com/office/powerpoint/2010/main" val="3147061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2643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6" name="Picture Placeholder 13"/>
          <p:cNvSpPr>
            <a:spLocks noGrp="1"/>
          </p:cNvSpPr>
          <p:nvPr>
            <p:ph type="pic" sz="quarter" idx="50"/>
          </p:nvPr>
        </p:nvSpPr>
        <p:spPr>
          <a:xfrm>
            <a:off x="16059924" y="3033132"/>
            <a:ext cx="5341019" cy="7828156"/>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
        <p:nvSpPr>
          <p:cNvPr id="7" name="Picture Placeholder 13"/>
          <p:cNvSpPr>
            <a:spLocks noGrp="1"/>
          </p:cNvSpPr>
          <p:nvPr>
            <p:ph type="pic" sz="quarter" idx="51"/>
          </p:nvPr>
        </p:nvSpPr>
        <p:spPr>
          <a:xfrm>
            <a:off x="9643409" y="3033132"/>
            <a:ext cx="5341019" cy="7828156"/>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419128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General Slide">
    <p:spTree>
      <p:nvGrpSpPr>
        <p:cNvPr id="1" name=""/>
        <p:cNvGrpSpPr/>
        <p:nvPr/>
      </p:nvGrpSpPr>
      <p:grpSpPr>
        <a:xfrm>
          <a:off x="0" y="0"/>
          <a:ext cx="0" cy="0"/>
          <a:chOff x="0" y="0"/>
          <a:chExt cx="0" cy="0"/>
        </a:xfrm>
      </p:grpSpPr>
      <p:sp>
        <p:nvSpPr>
          <p:cNvPr id="3" name="Picture Placeholder 13"/>
          <p:cNvSpPr>
            <a:spLocks noGrp="1"/>
          </p:cNvSpPr>
          <p:nvPr>
            <p:ph type="pic" sz="quarter" idx="41"/>
          </p:nvPr>
        </p:nvSpPr>
        <p:spPr>
          <a:xfrm>
            <a:off x="0" y="0"/>
            <a:ext cx="12154829" cy="13716000"/>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
        <p:nvSpPr>
          <p:cNvPr id="4" name="Rectangle 3"/>
          <p:cNvSpPr/>
          <p:nvPr userDrawn="1"/>
        </p:nvSpPr>
        <p:spPr>
          <a:xfrm>
            <a:off x="7850459" y="12578576"/>
            <a:ext cx="8207297" cy="691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Light" charset="0"/>
            </a:endParaRPr>
          </a:p>
        </p:txBody>
      </p:sp>
    </p:spTree>
    <p:extLst>
      <p:ext uri="{BB962C8B-B14F-4D97-AF65-F5344CB8AC3E}">
        <p14:creationId xmlns:p14="http://schemas.microsoft.com/office/powerpoint/2010/main" val="1555198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General Slide">
    <p:spTree>
      <p:nvGrpSpPr>
        <p:cNvPr id="1" name=""/>
        <p:cNvGrpSpPr/>
        <p:nvPr/>
      </p:nvGrpSpPr>
      <p:grpSpPr>
        <a:xfrm>
          <a:off x="0" y="0"/>
          <a:ext cx="0" cy="0"/>
          <a:chOff x="0" y="0"/>
          <a:chExt cx="0" cy="0"/>
        </a:xfrm>
      </p:grpSpPr>
      <p:sp>
        <p:nvSpPr>
          <p:cNvPr id="4" name="Rectangle 3"/>
          <p:cNvSpPr/>
          <p:nvPr userDrawn="1"/>
        </p:nvSpPr>
        <p:spPr>
          <a:xfrm>
            <a:off x="12623180" y="12333249"/>
            <a:ext cx="2787805" cy="691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Light" charset="0"/>
            </a:endParaRPr>
          </a:p>
        </p:txBody>
      </p:sp>
      <p:sp>
        <p:nvSpPr>
          <p:cNvPr id="17" name="Picture Placeholder 13"/>
          <p:cNvSpPr>
            <a:spLocks noGrp="1"/>
          </p:cNvSpPr>
          <p:nvPr>
            <p:ph type="pic" sz="quarter" idx="41"/>
          </p:nvPr>
        </p:nvSpPr>
        <p:spPr>
          <a:xfrm>
            <a:off x="18335206" y="0"/>
            <a:ext cx="6042444" cy="13716000"/>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
        <p:nvSpPr>
          <p:cNvPr id="18" name="Picture Placeholder 13"/>
          <p:cNvSpPr>
            <a:spLocks noGrp="1"/>
          </p:cNvSpPr>
          <p:nvPr>
            <p:ph type="pic" sz="quarter" idx="42"/>
          </p:nvPr>
        </p:nvSpPr>
        <p:spPr>
          <a:xfrm>
            <a:off x="12188825" y="0"/>
            <a:ext cx="5899899" cy="6713034"/>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
        <p:nvSpPr>
          <p:cNvPr id="19" name="Picture Placeholder 13"/>
          <p:cNvSpPr>
            <a:spLocks noGrp="1"/>
          </p:cNvSpPr>
          <p:nvPr>
            <p:ph type="pic" sz="quarter" idx="43"/>
          </p:nvPr>
        </p:nvSpPr>
        <p:spPr>
          <a:xfrm>
            <a:off x="12188825" y="7002966"/>
            <a:ext cx="5899899" cy="6713034"/>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534608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roject 1">
    <p:spTree>
      <p:nvGrpSpPr>
        <p:cNvPr id="1" name=""/>
        <p:cNvGrpSpPr/>
        <p:nvPr/>
      </p:nvGrpSpPr>
      <p:grpSpPr>
        <a:xfrm>
          <a:off x="0" y="0"/>
          <a:ext cx="0" cy="0"/>
          <a:chOff x="0" y="0"/>
          <a:chExt cx="0" cy="0"/>
        </a:xfrm>
      </p:grpSpPr>
      <p:sp>
        <p:nvSpPr>
          <p:cNvPr id="3" name="Picture Placeholder 13"/>
          <p:cNvSpPr>
            <a:spLocks noGrp="1"/>
          </p:cNvSpPr>
          <p:nvPr>
            <p:ph type="pic" sz="quarter" idx="26"/>
          </p:nvPr>
        </p:nvSpPr>
        <p:spPr>
          <a:xfrm>
            <a:off x="18150080" y="4951141"/>
            <a:ext cx="3568390" cy="3590693"/>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
        <p:nvSpPr>
          <p:cNvPr id="7" name="Picture Placeholder 13"/>
          <p:cNvSpPr>
            <a:spLocks noGrp="1"/>
          </p:cNvSpPr>
          <p:nvPr>
            <p:ph type="pic" sz="quarter" idx="30"/>
          </p:nvPr>
        </p:nvSpPr>
        <p:spPr>
          <a:xfrm>
            <a:off x="18150080" y="8854069"/>
            <a:ext cx="3568390" cy="3590693"/>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
        <p:nvSpPr>
          <p:cNvPr id="8" name="Picture Placeholder 13"/>
          <p:cNvSpPr>
            <a:spLocks noGrp="1"/>
          </p:cNvSpPr>
          <p:nvPr>
            <p:ph type="pic" sz="quarter" idx="31"/>
          </p:nvPr>
        </p:nvSpPr>
        <p:spPr>
          <a:xfrm>
            <a:off x="14269454" y="8854069"/>
            <a:ext cx="3568390" cy="3590693"/>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
        <p:nvSpPr>
          <p:cNvPr id="9" name="Picture Placeholder 13"/>
          <p:cNvSpPr>
            <a:spLocks noGrp="1"/>
          </p:cNvSpPr>
          <p:nvPr>
            <p:ph type="pic" sz="quarter" idx="32"/>
          </p:nvPr>
        </p:nvSpPr>
        <p:spPr>
          <a:xfrm>
            <a:off x="10411134" y="8854069"/>
            <a:ext cx="3568390" cy="3590693"/>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
        <p:nvSpPr>
          <p:cNvPr id="10" name="Picture Placeholder 13"/>
          <p:cNvSpPr>
            <a:spLocks noGrp="1"/>
          </p:cNvSpPr>
          <p:nvPr>
            <p:ph type="pic" sz="quarter" idx="33"/>
          </p:nvPr>
        </p:nvSpPr>
        <p:spPr>
          <a:xfrm>
            <a:off x="2649882" y="8854069"/>
            <a:ext cx="3568390" cy="3590693"/>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
        <p:nvSpPr>
          <p:cNvPr id="11" name="Picture Placeholder 13"/>
          <p:cNvSpPr>
            <a:spLocks noGrp="1"/>
          </p:cNvSpPr>
          <p:nvPr>
            <p:ph type="pic" sz="quarter" idx="34"/>
          </p:nvPr>
        </p:nvSpPr>
        <p:spPr>
          <a:xfrm>
            <a:off x="18150080" y="1070517"/>
            <a:ext cx="3568390" cy="3590693"/>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
        <p:nvSpPr>
          <p:cNvPr id="12" name="Picture Placeholder 13"/>
          <p:cNvSpPr>
            <a:spLocks noGrp="1"/>
          </p:cNvSpPr>
          <p:nvPr>
            <p:ph type="pic" sz="quarter" idx="35"/>
          </p:nvPr>
        </p:nvSpPr>
        <p:spPr>
          <a:xfrm>
            <a:off x="14269454" y="1070517"/>
            <a:ext cx="3568390" cy="3590693"/>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
        <p:nvSpPr>
          <p:cNvPr id="13" name="Picture Placeholder 13"/>
          <p:cNvSpPr>
            <a:spLocks noGrp="1"/>
          </p:cNvSpPr>
          <p:nvPr>
            <p:ph type="pic" sz="quarter" idx="36"/>
          </p:nvPr>
        </p:nvSpPr>
        <p:spPr>
          <a:xfrm>
            <a:off x="10411134" y="1070517"/>
            <a:ext cx="3568390" cy="3590693"/>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
        <p:nvSpPr>
          <p:cNvPr id="14" name="Picture Placeholder 13"/>
          <p:cNvSpPr>
            <a:spLocks noGrp="1"/>
          </p:cNvSpPr>
          <p:nvPr>
            <p:ph type="pic" sz="quarter" idx="37"/>
          </p:nvPr>
        </p:nvSpPr>
        <p:spPr>
          <a:xfrm>
            <a:off x="2649882" y="1070517"/>
            <a:ext cx="3568390" cy="3590693"/>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
        <p:nvSpPr>
          <p:cNvPr id="15" name="Picture Placeholder 13"/>
          <p:cNvSpPr>
            <a:spLocks noGrp="1"/>
          </p:cNvSpPr>
          <p:nvPr>
            <p:ph type="pic" sz="quarter" idx="29"/>
          </p:nvPr>
        </p:nvSpPr>
        <p:spPr>
          <a:xfrm>
            <a:off x="2649882" y="4951141"/>
            <a:ext cx="3568390" cy="3590693"/>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
        <p:nvSpPr>
          <p:cNvPr id="16" name="Picture Placeholder 13"/>
          <p:cNvSpPr>
            <a:spLocks noGrp="1"/>
          </p:cNvSpPr>
          <p:nvPr>
            <p:ph type="pic" sz="quarter" idx="38"/>
          </p:nvPr>
        </p:nvSpPr>
        <p:spPr>
          <a:xfrm>
            <a:off x="6530508" y="8854069"/>
            <a:ext cx="3568390" cy="3590693"/>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
        <p:nvSpPr>
          <p:cNvPr id="17" name="Picture Placeholder 13"/>
          <p:cNvSpPr>
            <a:spLocks noGrp="1"/>
          </p:cNvSpPr>
          <p:nvPr>
            <p:ph type="pic" sz="quarter" idx="39"/>
          </p:nvPr>
        </p:nvSpPr>
        <p:spPr>
          <a:xfrm>
            <a:off x="6530508" y="1070517"/>
            <a:ext cx="3568390" cy="3590693"/>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403292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All about my job">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8876370" y="0"/>
            <a:ext cx="15501279" cy="13716000"/>
          </a:xfrm>
          <a:prstGeom prst="rect">
            <a:avLst/>
          </a:prstGeom>
          <a:effectLst/>
        </p:spPr>
        <p:txBody>
          <a:bodyPr>
            <a:normAutofit/>
          </a:bodyPr>
          <a:lstStyle>
            <a:lvl1pPr marL="0" indent="0">
              <a:buNone/>
              <a:defRPr sz="4200" b="0" i="0">
                <a:ln>
                  <a:noFill/>
                </a:ln>
                <a:solidFill>
                  <a:schemeClr val="bg1">
                    <a:lumMod val="85000"/>
                  </a:schemeClr>
                </a:solidFill>
                <a:latin typeface="Source Sans Pro Light" charset="0"/>
                <a:ea typeface="Source Sans Pro Light" charset="0"/>
                <a:cs typeface="Source Sans Pro Light" charset="0"/>
              </a:defRPr>
            </a:lvl1pPr>
          </a:lstStyle>
          <a:p>
            <a:endParaRPr lang="en-US" dirty="0"/>
          </a:p>
        </p:txBody>
      </p:sp>
      <p:sp>
        <p:nvSpPr>
          <p:cNvPr id="5" name="Picture Placeholder 28"/>
          <p:cNvSpPr>
            <a:spLocks noGrp="1"/>
          </p:cNvSpPr>
          <p:nvPr>
            <p:ph type="pic" sz="quarter" idx="46"/>
          </p:nvPr>
        </p:nvSpPr>
        <p:spPr>
          <a:xfrm>
            <a:off x="2899314" y="1674798"/>
            <a:ext cx="3058805" cy="3548216"/>
          </a:xfrm>
          <a:custGeom>
            <a:avLst/>
            <a:gdLst>
              <a:gd name="connsiteX0" fmla="*/ 2147390 w 4294779"/>
              <a:gd name="connsiteY0" fmla="*/ 0 h 4981947"/>
              <a:gd name="connsiteX1" fmla="*/ 4294779 w 4294779"/>
              <a:gd name="connsiteY1" fmla="*/ 1073695 h 4981947"/>
              <a:gd name="connsiteX2" fmla="*/ 4294779 w 4294779"/>
              <a:gd name="connsiteY2" fmla="*/ 3908252 h 4981947"/>
              <a:gd name="connsiteX3" fmla="*/ 2147390 w 4294779"/>
              <a:gd name="connsiteY3" fmla="*/ 4981947 h 4981947"/>
              <a:gd name="connsiteX4" fmla="*/ 0 w 4294779"/>
              <a:gd name="connsiteY4" fmla="*/ 3908252 h 4981947"/>
              <a:gd name="connsiteX5" fmla="*/ 0 w 4294779"/>
              <a:gd name="connsiteY5" fmla="*/ 1073695 h 498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4779" h="4981947">
                <a:moveTo>
                  <a:pt x="2147390" y="0"/>
                </a:moveTo>
                <a:lnTo>
                  <a:pt x="4294779" y="1073695"/>
                </a:lnTo>
                <a:lnTo>
                  <a:pt x="4294779" y="3908252"/>
                </a:lnTo>
                <a:lnTo>
                  <a:pt x="2147390" y="4981947"/>
                </a:lnTo>
                <a:lnTo>
                  <a:pt x="0" y="3908252"/>
                </a:lnTo>
                <a:lnTo>
                  <a:pt x="0" y="1073695"/>
                </a:lnTo>
                <a:close/>
              </a:path>
            </a:pathLst>
          </a:custGeom>
          <a:effectLst/>
        </p:spPr>
        <p:txBody>
          <a:bodyPr wrap="square">
            <a:noAutofit/>
          </a:bodyPr>
          <a:lstStyle>
            <a:lvl1pPr marL="0" indent="0">
              <a:buNone/>
              <a:defRPr sz="26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8948060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ig picture">
    <p:spTree>
      <p:nvGrpSpPr>
        <p:cNvPr id="1" name=""/>
        <p:cNvGrpSpPr/>
        <p:nvPr/>
      </p:nvGrpSpPr>
      <p:grpSpPr>
        <a:xfrm>
          <a:off x="0" y="0"/>
          <a:ext cx="0" cy="0"/>
          <a:chOff x="0" y="0"/>
          <a:chExt cx="0" cy="0"/>
        </a:xfrm>
      </p:grpSpPr>
      <p:sp>
        <p:nvSpPr>
          <p:cNvPr id="2" name="Rectangle 1"/>
          <p:cNvSpPr/>
          <p:nvPr userDrawn="1"/>
        </p:nvSpPr>
        <p:spPr>
          <a:xfrm>
            <a:off x="9077093" y="12489366"/>
            <a:ext cx="6579219" cy="7805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Light" charset="0"/>
            </a:endParaRPr>
          </a:p>
        </p:txBody>
      </p:sp>
      <p:sp>
        <p:nvSpPr>
          <p:cNvPr id="3" name="Picture Placeholder 13"/>
          <p:cNvSpPr>
            <a:spLocks noGrp="1"/>
          </p:cNvSpPr>
          <p:nvPr>
            <p:ph type="pic" sz="quarter" idx="60"/>
          </p:nvPr>
        </p:nvSpPr>
        <p:spPr>
          <a:xfrm>
            <a:off x="-9015" y="0"/>
            <a:ext cx="24386666" cy="13716000"/>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714444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Placeholder Slide">
    <p:spTree>
      <p:nvGrpSpPr>
        <p:cNvPr id="1" name=""/>
        <p:cNvGrpSpPr/>
        <p:nvPr/>
      </p:nvGrpSpPr>
      <p:grpSpPr>
        <a:xfrm>
          <a:off x="0" y="0"/>
          <a:ext cx="0" cy="0"/>
          <a:chOff x="0" y="0"/>
          <a:chExt cx="0" cy="0"/>
        </a:xfrm>
      </p:grpSpPr>
      <p:sp>
        <p:nvSpPr>
          <p:cNvPr id="12" name="Picture Placeholder 8"/>
          <p:cNvSpPr>
            <a:spLocks noGrp="1"/>
          </p:cNvSpPr>
          <p:nvPr>
            <p:ph type="pic" sz="quarter" idx="10"/>
          </p:nvPr>
        </p:nvSpPr>
        <p:spPr>
          <a:xfrm>
            <a:off x="0" y="7518400"/>
            <a:ext cx="8006576" cy="6197600"/>
          </a:xfrm>
          <a:prstGeom prst="rect">
            <a:avLst/>
          </a:prstGeom>
          <a:solidFill>
            <a:schemeClr val="bg1">
              <a:lumMod val="95000"/>
            </a:schemeClr>
          </a:solidFill>
        </p:spPr>
        <p:txBody>
          <a:bodyPr>
            <a:normAutofit/>
          </a:bodyPr>
          <a:lstStyle>
            <a:lvl1pPr>
              <a:defRPr sz="2800"/>
            </a:lvl1pPr>
          </a:lstStyle>
          <a:p>
            <a:endParaRPr lang="en-US"/>
          </a:p>
        </p:txBody>
      </p:sp>
      <p:sp>
        <p:nvSpPr>
          <p:cNvPr id="13" name="Picture Placeholder 8"/>
          <p:cNvSpPr>
            <a:spLocks noGrp="1"/>
          </p:cNvSpPr>
          <p:nvPr>
            <p:ph type="pic" sz="quarter" idx="11"/>
          </p:nvPr>
        </p:nvSpPr>
        <p:spPr>
          <a:xfrm>
            <a:off x="8191662" y="7518400"/>
            <a:ext cx="7986294" cy="6197600"/>
          </a:xfrm>
          <a:prstGeom prst="rect">
            <a:avLst/>
          </a:prstGeom>
          <a:solidFill>
            <a:schemeClr val="bg1">
              <a:lumMod val="95000"/>
            </a:schemeClr>
          </a:solidFill>
        </p:spPr>
        <p:txBody>
          <a:bodyPr>
            <a:normAutofit/>
          </a:bodyPr>
          <a:lstStyle>
            <a:lvl1pPr>
              <a:defRPr sz="2800"/>
            </a:lvl1pPr>
          </a:lstStyle>
          <a:p>
            <a:endParaRPr lang="en-US"/>
          </a:p>
        </p:txBody>
      </p:sp>
      <p:sp>
        <p:nvSpPr>
          <p:cNvPr id="14" name="Picture Placeholder 8"/>
          <p:cNvSpPr>
            <a:spLocks noGrp="1"/>
          </p:cNvSpPr>
          <p:nvPr>
            <p:ph type="pic" sz="quarter" idx="12"/>
          </p:nvPr>
        </p:nvSpPr>
        <p:spPr>
          <a:xfrm>
            <a:off x="16363042" y="7518400"/>
            <a:ext cx="8014608" cy="6197600"/>
          </a:xfrm>
          <a:prstGeom prst="rect">
            <a:avLst/>
          </a:prstGeo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83277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4113" r:id="rId1"/>
    <p:sldLayoutId id="2147483991" r:id="rId2"/>
    <p:sldLayoutId id="2147483981" r:id="rId3"/>
    <p:sldLayoutId id="2147483982" r:id="rId4"/>
    <p:sldLayoutId id="2147484006" r:id="rId5"/>
    <p:sldLayoutId id="2147484112" r:id="rId6"/>
    <p:sldLayoutId id="2147484119" r:id="rId7"/>
    <p:sldLayoutId id="2147484123" r:id="rId8"/>
  </p:sldLayoutIdLst>
  <p:hf hdr="0" ftr="0" dt="0"/>
  <p:txStyles>
    <p:titleStyle>
      <a:lvl1pPr algn="l" defTabSz="1828434" rtl="0" eaLnBrk="1" latinLnBrk="0" hangingPunct="1">
        <a:lnSpc>
          <a:spcPct val="90000"/>
        </a:lnSpc>
        <a:spcBef>
          <a:spcPct val="0"/>
        </a:spcBef>
        <a:buNone/>
        <a:defRPr lang="en-US" sz="4400" kern="1200">
          <a:solidFill>
            <a:schemeClr val="tx1"/>
          </a:solidFill>
          <a:latin typeface="Montserrat Hairline" charset="0"/>
          <a:ea typeface="Montserrat Hairline" charset="0"/>
          <a:cs typeface="Montserrat Hairline" charset="0"/>
        </a:defRPr>
      </a:lvl1pPr>
    </p:titleStyle>
    <p:bodyStyle>
      <a:lvl1pPr marL="457109" indent="-457109" algn="l" defTabSz="1828434" rtl="0" eaLnBrk="1" latinLnBrk="0" hangingPunct="1">
        <a:lnSpc>
          <a:spcPct val="90000"/>
        </a:lnSpc>
        <a:spcBef>
          <a:spcPts val="2000"/>
        </a:spcBef>
        <a:buFont typeface="Arial" panose="020B0604020202020204" pitchFamily="34" charset="0"/>
        <a:buChar char="•"/>
        <a:defRPr lang="en-US" sz="3600" kern="1200" dirty="0" smtClean="0">
          <a:solidFill>
            <a:schemeClr val="tx1"/>
          </a:solidFill>
          <a:effectLst/>
          <a:latin typeface="Montserrat Hairline" charset="0"/>
          <a:ea typeface="Montserrat Hairline" charset="0"/>
          <a:cs typeface="Montserrat Hairline"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2800" kern="1200" dirty="0" smtClean="0">
          <a:solidFill>
            <a:schemeClr val="tx1"/>
          </a:solidFill>
          <a:effectLst/>
          <a:latin typeface="Montserrat Hairline" charset="0"/>
          <a:ea typeface="Montserrat Hairline" charset="0"/>
          <a:cs typeface="Montserrat Hairline"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Montserrat Hairline" charset="0"/>
          <a:ea typeface="Montserrat Hairline" charset="0"/>
          <a:cs typeface="Montserrat Hairline"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2000" kern="1200" dirty="0" smtClean="0">
          <a:solidFill>
            <a:schemeClr val="tx1"/>
          </a:solidFill>
          <a:effectLst/>
          <a:latin typeface="Montserrat Hairline" charset="0"/>
          <a:ea typeface="Montserrat Hairline" charset="0"/>
          <a:cs typeface="Montserrat Hairline"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20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7.png"/><Relationship Id="rId4" Type="http://schemas.openxmlformats.org/officeDocument/2006/relationships/image" Target="../media/image29.png"/><Relationship Id="rId9"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8.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266475" y="6561421"/>
            <a:ext cx="19747201" cy="2141612"/>
          </a:xfrm>
          <a:prstGeom prst="rect">
            <a:avLst/>
          </a:prstGeom>
          <a:noFill/>
        </p:spPr>
        <p:txBody>
          <a:bodyPr wrap="none" lIns="365760" tIns="0" rIns="0" bIns="0" rtlCol="0">
            <a:spAutoFit/>
          </a:bodyPr>
          <a:lstStyle/>
          <a:p>
            <a:pPr algn="ctr">
              <a:lnSpc>
                <a:spcPts val="16700"/>
              </a:lnSpc>
            </a:pPr>
            <a:r>
              <a:rPr lang="en-US" sz="9600" spc="3000" dirty="0">
                <a:solidFill>
                  <a:schemeClr val="tx2"/>
                </a:solidFill>
                <a:latin typeface="Montserrat" charset="0"/>
                <a:ea typeface="Montserrat" charset="0"/>
                <a:cs typeface="Montserrat" charset="0"/>
              </a:rPr>
              <a:t>HOTEL MANAGEMENT</a:t>
            </a:r>
            <a:endParaRPr lang="en-US" sz="9600" spc="3000" dirty="0">
              <a:solidFill>
                <a:schemeClr val="accent2"/>
              </a:solidFill>
              <a:latin typeface="Montserrat" charset="0"/>
              <a:ea typeface="Montserrat" charset="0"/>
              <a:cs typeface="Montserrat" charset="0"/>
            </a:endParaRPr>
          </a:p>
        </p:txBody>
      </p:sp>
      <p:sp>
        <p:nvSpPr>
          <p:cNvPr id="20" name="Rectangle 19"/>
          <p:cNvSpPr>
            <a:spLocks/>
          </p:cNvSpPr>
          <p:nvPr/>
        </p:nvSpPr>
        <p:spPr bwMode="auto">
          <a:xfrm>
            <a:off x="7871429" y="8607339"/>
            <a:ext cx="9834166" cy="7992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lnSpc>
                <a:spcPts val="7400"/>
              </a:lnSpc>
            </a:pPr>
            <a:r>
              <a:rPr lang="en-US" sz="3000" spc="1800" dirty="0">
                <a:solidFill>
                  <a:srgbClr val="420000"/>
                </a:solidFill>
                <a:latin typeface="Montserrat Light" charset="0"/>
                <a:ea typeface="Montserrat Light" charset="0"/>
                <a:cs typeface="Montserrat Light" charset="0"/>
                <a:sym typeface="Bebas Neue" charset="0"/>
              </a:rPr>
              <a:t>A REAL WORLD SCENARIO</a:t>
            </a:r>
          </a:p>
        </p:txBody>
      </p:sp>
      <p:sp>
        <p:nvSpPr>
          <p:cNvPr id="9" name="Subtitle 2"/>
          <p:cNvSpPr txBox="1">
            <a:spLocks/>
          </p:cNvSpPr>
          <p:nvPr/>
        </p:nvSpPr>
        <p:spPr>
          <a:xfrm>
            <a:off x="7834125" y="11939279"/>
            <a:ext cx="9144000" cy="80415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dirty="0">
                <a:solidFill>
                  <a:schemeClr val="accent6">
                    <a:lumMod val="50000"/>
                  </a:schemeClr>
                </a:solidFill>
              </a:rPr>
              <a:t>AN INITIATIVE BY</a:t>
            </a:r>
          </a:p>
          <a:p>
            <a:r>
              <a:rPr lang="en-GB" sz="1800" dirty="0">
                <a:solidFill>
                  <a:schemeClr val="accent6">
                    <a:lumMod val="50000"/>
                  </a:schemeClr>
                </a:solidFill>
              </a:rPr>
              <a:t>THE</a:t>
            </a:r>
            <a:r>
              <a:rPr lang="en-GB" sz="1800" b="1" dirty="0">
                <a:solidFill>
                  <a:schemeClr val="accent6">
                    <a:lumMod val="50000"/>
                  </a:schemeClr>
                </a:solidFill>
              </a:rPr>
              <a:t> EDGE</a:t>
            </a:r>
            <a:r>
              <a:rPr lang="en-GB" sz="1800" dirty="0">
                <a:solidFill>
                  <a:schemeClr val="accent6">
                    <a:lumMod val="50000"/>
                  </a:schemeClr>
                </a:solidFill>
              </a:rPr>
              <a:t> HOTEL SCHOOL</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661624" y="1582244"/>
            <a:ext cx="7489001" cy="6060463"/>
          </a:xfrm>
          <a:prstGeom prst="rect">
            <a:avLst/>
          </a:prstGeom>
        </p:spPr>
      </p:pic>
    </p:spTree>
    <p:extLst>
      <p:ext uri="{BB962C8B-B14F-4D97-AF65-F5344CB8AC3E}">
        <p14:creationId xmlns:p14="http://schemas.microsoft.com/office/powerpoint/2010/main" val="31727094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1635075" y="7562850"/>
            <a:ext cx="12335542" cy="4616276"/>
          </a:xfrm>
          <a:prstGeom prst="rect">
            <a:avLst/>
          </a:prstGeom>
        </p:spPr>
      </p:pic>
      <p:sp>
        <p:nvSpPr>
          <p:cNvPr id="12" name="TextBox 11"/>
          <p:cNvSpPr txBox="1"/>
          <p:nvPr/>
        </p:nvSpPr>
        <p:spPr>
          <a:xfrm>
            <a:off x="15202741" y="1644417"/>
            <a:ext cx="4940776" cy="1002839"/>
          </a:xfrm>
          <a:prstGeom prst="rect">
            <a:avLst/>
          </a:prstGeom>
          <a:noFill/>
        </p:spPr>
        <p:txBody>
          <a:bodyPr wrap="none" rtlCol="0" anchor="ctr" anchorCtr="0">
            <a:spAutoFit/>
          </a:bodyPr>
          <a:lstStyle/>
          <a:p>
            <a:pPr algn="ctr">
              <a:lnSpc>
                <a:spcPts val="7060"/>
              </a:lnSpc>
            </a:pPr>
            <a:r>
              <a:rPr lang="en-US" sz="6000" b="1" spc="200" dirty="0">
                <a:solidFill>
                  <a:srgbClr val="C00000"/>
                </a:solidFill>
                <a:latin typeface="Aktiv Grotesk Black" panose="020B0904020202020204" pitchFamily="34" charset="0"/>
                <a:ea typeface="Montserrat" charset="0"/>
                <a:cs typeface="Aktiv Grotesk Black" panose="020B0904020202020204" pitchFamily="34" charset="0"/>
              </a:rPr>
              <a:t>ACCOUNTS</a:t>
            </a:r>
          </a:p>
        </p:txBody>
      </p:sp>
      <p:cxnSp>
        <p:nvCxnSpPr>
          <p:cNvPr id="13" name="Straight Connector 12"/>
          <p:cNvCxnSpPr/>
          <p:nvPr/>
        </p:nvCxnSpPr>
        <p:spPr>
          <a:xfrm>
            <a:off x="15886825" y="2894696"/>
            <a:ext cx="387323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2944080" y="3459058"/>
            <a:ext cx="9717532" cy="3108543"/>
          </a:xfrm>
          <a:prstGeom prst="rect">
            <a:avLst/>
          </a:prstGeom>
        </p:spPr>
        <p:txBody>
          <a:bodyPr wrap="square">
            <a:spAutoFit/>
          </a:bodyPr>
          <a:lstStyle/>
          <a:p>
            <a:pPr algn="ctr"/>
            <a:r>
              <a:rPr lang="en-GB" sz="2400" dirty="0">
                <a:solidFill>
                  <a:schemeClr val="tx2">
                    <a:lumMod val="85000"/>
                    <a:lumOff val="15000"/>
                  </a:schemeClr>
                </a:solidFill>
                <a:latin typeface="Aktiv Grotesk Light" panose="020B0404020202020204" pitchFamily="34" charset="0"/>
                <a:ea typeface="Aktiv Grotesk Light" panose="020B0404020202020204" pitchFamily="34" charset="0"/>
                <a:cs typeface="Aktiv Grotesk Light" panose="020B0404020202020204" pitchFamily="34" charset="0"/>
              </a:rPr>
              <a:t>Under the previous owners the hotel used to make £300k / year but since the current owners took over it hasn’t made a profit for over 15 years and has built up debts of over £2million. </a:t>
            </a:r>
          </a:p>
          <a:p>
            <a:pPr algn="ctr"/>
            <a:endParaRPr lang="en-GB" sz="2400" dirty="0">
              <a:solidFill>
                <a:schemeClr val="tx2">
                  <a:lumMod val="85000"/>
                  <a:lumOff val="15000"/>
                </a:schemeClr>
              </a:solidFill>
              <a:latin typeface="Aktiv Grotesk Light" panose="020B0404020202020204" pitchFamily="34" charset="0"/>
              <a:ea typeface="Aktiv Grotesk Light" panose="020B0404020202020204" pitchFamily="34" charset="0"/>
              <a:cs typeface="Aktiv Grotesk Light" panose="020B0404020202020204" pitchFamily="34" charset="0"/>
            </a:endParaRPr>
          </a:p>
          <a:p>
            <a:pPr algn="ctr"/>
            <a:r>
              <a:rPr lang="en-GB" sz="2400" dirty="0">
                <a:solidFill>
                  <a:schemeClr val="tx2">
                    <a:lumMod val="85000"/>
                    <a:lumOff val="15000"/>
                  </a:schemeClr>
                </a:solidFill>
                <a:latin typeface="Aktiv Grotesk Light" panose="020B0404020202020204" pitchFamily="34" charset="0"/>
                <a:ea typeface="Aktiv Grotesk Light" panose="020B0404020202020204" pitchFamily="34" charset="0"/>
                <a:cs typeface="Aktiv Grotesk Light" panose="020B0404020202020204" pitchFamily="34" charset="0"/>
              </a:rPr>
              <a:t>The bank will allow you a £100,000 overdraft to turn the hotel around but has given you 8 months to make a monthly profit or they will call in the receivers.</a:t>
            </a:r>
          </a:p>
          <a:p>
            <a:pPr algn="ctr"/>
            <a:endParaRPr lang="en-GB" sz="2800" dirty="0">
              <a:solidFill>
                <a:schemeClr val="tx2">
                  <a:lumMod val="85000"/>
                  <a:lumOff val="15000"/>
                </a:schemeClr>
              </a:solidFill>
              <a:latin typeface="Aktiv Grotesk Light" panose="020B0404020202020204" pitchFamily="34" charset="0"/>
              <a:ea typeface="Aktiv Grotesk Light" panose="020B0404020202020204" pitchFamily="34" charset="0"/>
              <a:cs typeface="Aktiv Grotesk Light" panose="020B0404020202020204" pitchFamily="34" charset="0"/>
            </a:endParaRPr>
          </a:p>
        </p:txBody>
      </p:sp>
      <p:pic>
        <p:nvPicPr>
          <p:cNvPr id="15" name="Picture 2" descr="Brass Round 7 Stack Coins"/>
          <p:cNvPicPr>
            <a:picLocks noChangeAspect="1" noChangeArrowheads="1"/>
          </p:cNvPicPr>
          <p:nvPr/>
        </p:nvPicPr>
        <p:blipFill rotWithShape="1">
          <a:blip r:embed="rId3">
            <a:extLst>
              <a:ext uri="{28A0092B-C50C-407E-A947-70E740481C1C}">
                <a14:useLocalDpi xmlns:a14="http://schemas.microsoft.com/office/drawing/2010/main" val="0"/>
              </a:ext>
            </a:extLst>
          </a:blip>
          <a:srcRect l="4126" r="3748"/>
          <a:stretch/>
        </p:blipFill>
        <p:spPr bwMode="auto">
          <a:xfrm>
            <a:off x="1734679" y="4884504"/>
            <a:ext cx="9724237" cy="783202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12312214"/>
            <a:ext cx="1734679" cy="1403786"/>
          </a:xfrm>
          <a:prstGeom prst="rect">
            <a:avLst/>
          </a:prstGeom>
        </p:spPr>
      </p:pic>
    </p:spTree>
    <p:extLst>
      <p:ext uri="{BB962C8B-B14F-4D97-AF65-F5344CB8AC3E}">
        <p14:creationId xmlns:p14="http://schemas.microsoft.com/office/powerpoint/2010/main" val="2872772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stretch>
            <a:fillRect/>
          </a:stretch>
        </p:blipFill>
        <p:spPr>
          <a:xfrm>
            <a:off x="368402" y="0"/>
            <a:ext cx="13442848" cy="13787538"/>
          </a:xfrm>
          <a:prstGeom prst="rect">
            <a:avLst/>
          </a:prstGeom>
        </p:spPr>
      </p:pic>
      <p:pic>
        <p:nvPicPr>
          <p:cNvPr id="31" name="Picture 30"/>
          <p:cNvPicPr>
            <a:picLocks noChangeAspect="1"/>
          </p:cNvPicPr>
          <p:nvPr/>
        </p:nvPicPr>
        <p:blipFill>
          <a:blip r:embed="rId3"/>
          <a:stretch>
            <a:fillRect/>
          </a:stretch>
        </p:blipFill>
        <p:spPr>
          <a:xfrm>
            <a:off x="13501090" y="2096237"/>
            <a:ext cx="6772968" cy="11393945"/>
          </a:xfrm>
          <a:prstGeom prst="rect">
            <a:avLst/>
          </a:prstGeom>
        </p:spPr>
      </p:pic>
      <p:sp>
        <p:nvSpPr>
          <p:cNvPr id="32" name="TextBox 31"/>
          <p:cNvSpPr txBox="1"/>
          <p:nvPr/>
        </p:nvSpPr>
        <p:spPr>
          <a:xfrm>
            <a:off x="15083598" y="406167"/>
            <a:ext cx="4751622" cy="1002839"/>
          </a:xfrm>
          <a:prstGeom prst="rect">
            <a:avLst/>
          </a:prstGeom>
          <a:noFill/>
        </p:spPr>
        <p:txBody>
          <a:bodyPr wrap="none" rtlCol="0" anchor="ctr" anchorCtr="0">
            <a:spAutoFit/>
          </a:bodyPr>
          <a:lstStyle/>
          <a:p>
            <a:pPr algn="ctr">
              <a:lnSpc>
                <a:spcPts val="7060"/>
              </a:lnSpc>
            </a:pPr>
            <a:r>
              <a:rPr lang="en-US" sz="6000" b="1" spc="200" dirty="0">
                <a:solidFill>
                  <a:srgbClr val="C00000"/>
                </a:solidFill>
                <a:latin typeface="Montserrat" charset="0"/>
                <a:ea typeface="Montserrat" charset="0"/>
                <a:cs typeface="Montserrat" charset="0"/>
              </a:rPr>
              <a:t>ACCOUNTS</a:t>
            </a:r>
          </a:p>
        </p:txBody>
      </p:sp>
      <p:cxnSp>
        <p:nvCxnSpPr>
          <p:cNvPr id="33" name="Straight Connector 32"/>
          <p:cNvCxnSpPr/>
          <p:nvPr/>
        </p:nvCxnSpPr>
        <p:spPr>
          <a:xfrm>
            <a:off x="15673105" y="1656446"/>
            <a:ext cx="387323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642971" y="12352855"/>
            <a:ext cx="1734679" cy="1403786"/>
          </a:xfrm>
          <a:prstGeom prst="rect">
            <a:avLst/>
          </a:prstGeom>
        </p:spPr>
      </p:pic>
    </p:spTree>
    <p:extLst>
      <p:ext uri="{BB962C8B-B14F-4D97-AF65-F5344CB8AC3E}">
        <p14:creationId xmlns:p14="http://schemas.microsoft.com/office/powerpoint/2010/main" val="398454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52650" y="915193"/>
            <a:ext cx="20897851" cy="13011243"/>
          </a:xfrm>
          <a:prstGeom prst="rect">
            <a:avLst/>
          </a:prstGeom>
        </p:spPr>
      </p:pic>
      <p:sp>
        <p:nvSpPr>
          <p:cNvPr id="5" name="Line Callout 1 4"/>
          <p:cNvSpPr/>
          <p:nvPr/>
        </p:nvSpPr>
        <p:spPr>
          <a:xfrm>
            <a:off x="14783519" y="1757407"/>
            <a:ext cx="1618531" cy="1178944"/>
          </a:xfrm>
          <a:prstGeom prst="borderCallout1">
            <a:avLst>
              <a:gd name="adj1" fmla="val 58750"/>
              <a:gd name="adj2" fmla="val 110"/>
              <a:gd name="adj3" fmla="val 163195"/>
              <a:gd name="adj4" fmla="val -69300"/>
            </a:avLst>
          </a:prstGeom>
          <a:solidFill>
            <a:srgbClr val="E89C9C"/>
          </a:solidFill>
          <a:ln>
            <a:solidFill>
              <a:srgbClr val="E89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4956047" y="2027836"/>
            <a:ext cx="4612096" cy="584775"/>
          </a:xfrm>
          <a:prstGeom prst="rect">
            <a:avLst/>
          </a:prstGeom>
          <a:noFill/>
        </p:spPr>
        <p:txBody>
          <a:bodyPr wrap="square" rtlCol="0">
            <a:spAutoFit/>
          </a:bodyPr>
          <a:lstStyle/>
          <a:p>
            <a:r>
              <a:rPr lang="en-GB" sz="3200" b="1" dirty="0">
                <a:solidFill>
                  <a:schemeClr val="bg1"/>
                </a:solidFill>
                <a:latin typeface="Gill Sans MT" panose="020B0502020104020203" pitchFamily="34" charset="0"/>
              </a:rPr>
              <a:t>YOU</a:t>
            </a:r>
          </a:p>
        </p:txBody>
      </p:sp>
      <p:sp>
        <p:nvSpPr>
          <p:cNvPr id="7" name="TextBox 6"/>
          <p:cNvSpPr txBox="1"/>
          <p:nvPr/>
        </p:nvSpPr>
        <p:spPr>
          <a:xfrm>
            <a:off x="3203724" y="427581"/>
            <a:ext cx="4178323" cy="1002839"/>
          </a:xfrm>
          <a:prstGeom prst="rect">
            <a:avLst/>
          </a:prstGeom>
          <a:noFill/>
        </p:spPr>
        <p:txBody>
          <a:bodyPr wrap="none" rtlCol="0" anchor="ctr" anchorCtr="0">
            <a:spAutoFit/>
          </a:bodyPr>
          <a:lstStyle/>
          <a:p>
            <a:pPr algn="ctr">
              <a:lnSpc>
                <a:spcPts val="7060"/>
              </a:lnSpc>
            </a:pPr>
            <a:r>
              <a:rPr lang="en-US" sz="6000" b="1" spc="200" dirty="0">
                <a:solidFill>
                  <a:srgbClr val="C00000"/>
                </a:solidFill>
                <a:latin typeface="Montserrat" charset="0"/>
                <a:ea typeface="Montserrat" charset="0"/>
                <a:cs typeface="Montserrat" charset="0"/>
              </a:rPr>
              <a:t>STAFFING</a:t>
            </a:r>
          </a:p>
        </p:txBody>
      </p:sp>
      <p:cxnSp>
        <p:nvCxnSpPr>
          <p:cNvPr id="8" name="Straight Connector 7"/>
          <p:cNvCxnSpPr/>
          <p:nvPr/>
        </p:nvCxnSpPr>
        <p:spPr>
          <a:xfrm>
            <a:off x="3627116" y="1731742"/>
            <a:ext cx="305027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93485" y="2316058"/>
            <a:ext cx="9717532" cy="1261884"/>
          </a:xfrm>
          <a:prstGeom prst="rect">
            <a:avLst/>
          </a:prstGeom>
        </p:spPr>
        <p:txBody>
          <a:bodyPr wrap="square">
            <a:spAutoFit/>
          </a:bodyPr>
          <a:lstStyle/>
          <a:p>
            <a:pPr algn="ctr"/>
            <a:r>
              <a:rPr lang="en-GB" sz="2400" dirty="0">
                <a:solidFill>
                  <a:schemeClr val="tx2">
                    <a:lumMod val="85000"/>
                    <a:lumOff val="15000"/>
                  </a:schemeClr>
                </a:solidFill>
                <a:latin typeface="Source Sans Pro Light"/>
              </a:rPr>
              <a:t>This is a flow chart of all the staff within your hotel, from senior management to entry level staff members.</a:t>
            </a:r>
          </a:p>
          <a:p>
            <a:pPr algn="ctr"/>
            <a:r>
              <a:rPr lang="en-GB" sz="2800" dirty="0">
                <a:solidFill>
                  <a:schemeClr val="tx2">
                    <a:lumMod val="85000"/>
                    <a:lumOff val="15000"/>
                  </a:schemeClr>
                </a:solidFill>
                <a:latin typeface="Source Sans Pro Light"/>
              </a:rPr>
              <a:t>. </a:t>
            </a:r>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2312214"/>
            <a:ext cx="1734679" cy="1403786"/>
          </a:xfrm>
          <a:prstGeom prst="rect">
            <a:avLst/>
          </a:prstGeom>
        </p:spPr>
      </p:pic>
    </p:spTree>
    <p:extLst>
      <p:ext uri="{BB962C8B-B14F-4D97-AF65-F5344CB8AC3E}">
        <p14:creationId xmlns:p14="http://schemas.microsoft.com/office/powerpoint/2010/main" val="2220685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4107686" y="2188424"/>
            <a:ext cx="7841121" cy="1913344"/>
          </a:xfrm>
          <a:prstGeom prst="rect">
            <a:avLst/>
          </a:prstGeom>
          <a:noFill/>
        </p:spPr>
        <p:txBody>
          <a:bodyPr wrap="none" rtlCol="0" anchor="ctr" anchorCtr="0">
            <a:spAutoFit/>
          </a:bodyPr>
          <a:lstStyle/>
          <a:p>
            <a:pPr algn="ctr">
              <a:lnSpc>
                <a:spcPts val="7060"/>
              </a:lnSpc>
            </a:pPr>
            <a:r>
              <a:rPr lang="en-US" sz="6000" b="1" spc="200" dirty="0">
                <a:solidFill>
                  <a:srgbClr val="C00000"/>
                </a:solidFill>
                <a:latin typeface="Montserrat" charset="0"/>
                <a:ea typeface="Montserrat" charset="0"/>
                <a:cs typeface="Montserrat" charset="0"/>
              </a:rPr>
              <a:t>ISSUE:</a:t>
            </a:r>
          </a:p>
          <a:p>
            <a:pPr algn="ctr">
              <a:lnSpc>
                <a:spcPts val="7060"/>
              </a:lnSpc>
            </a:pPr>
            <a:r>
              <a:rPr lang="en-US" sz="6000" b="1" spc="200" dirty="0">
                <a:solidFill>
                  <a:srgbClr val="C00000"/>
                </a:solidFill>
                <a:latin typeface="Montserrat" charset="0"/>
                <a:ea typeface="Montserrat" charset="0"/>
                <a:cs typeface="Montserrat" charset="0"/>
              </a:rPr>
              <a:t>DEPUTY MANAGER</a:t>
            </a:r>
          </a:p>
        </p:txBody>
      </p:sp>
      <p:cxnSp>
        <p:nvCxnSpPr>
          <p:cNvPr id="21" name="Straight Connector 20"/>
          <p:cNvCxnSpPr/>
          <p:nvPr/>
        </p:nvCxnSpPr>
        <p:spPr>
          <a:xfrm>
            <a:off x="15390808" y="4512089"/>
            <a:ext cx="49420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3410581" y="5176709"/>
            <a:ext cx="9717532" cy="5262979"/>
          </a:xfrm>
          <a:prstGeom prst="rect">
            <a:avLst/>
          </a:prstGeom>
        </p:spPr>
        <p:txBody>
          <a:bodyPr wrap="square">
            <a:spAutoFit/>
          </a:bodyPr>
          <a:lstStyle/>
          <a:p>
            <a:pPr algn="ctr"/>
            <a:r>
              <a:rPr lang="en-GB" sz="2400" dirty="0">
                <a:solidFill>
                  <a:schemeClr val="tx2">
                    <a:lumMod val="85000"/>
                    <a:lumOff val="15000"/>
                  </a:schemeClr>
                </a:solidFill>
                <a:latin typeface="Source Sans Pro Light"/>
              </a:rPr>
              <a:t>James is the Deputy Manager and is 24 years old. He has been at hotel 2 years, straight from University. Good with customers and popular with staff, but struggles on a daily basis as he has no operational experience.</a:t>
            </a:r>
          </a:p>
          <a:p>
            <a:pPr algn="ctr"/>
            <a:endParaRPr lang="en-GB" sz="2400" dirty="0">
              <a:solidFill>
                <a:schemeClr val="tx2">
                  <a:lumMod val="85000"/>
                  <a:lumOff val="15000"/>
                </a:schemeClr>
              </a:solidFill>
              <a:latin typeface="Source Sans Pro Light"/>
            </a:endParaRPr>
          </a:p>
          <a:p>
            <a:pPr algn="ctr"/>
            <a:r>
              <a:rPr lang="en-GB" sz="2400" dirty="0">
                <a:solidFill>
                  <a:schemeClr val="tx2">
                    <a:lumMod val="85000"/>
                    <a:lumOff val="15000"/>
                  </a:schemeClr>
                </a:solidFill>
                <a:latin typeface="Source Sans Pro Light"/>
              </a:rPr>
              <a:t>He cannot cover reception as he doesn’t know how to use the computers, he has never worked in a restaurant or kitchen and doesn’t know anything about housekeeping. </a:t>
            </a:r>
          </a:p>
          <a:p>
            <a:pPr algn="ctr"/>
            <a:endParaRPr lang="en-GB" sz="2400" dirty="0">
              <a:solidFill>
                <a:schemeClr val="tx2">
                  <a:lumMod val="85000"/>
                  <a:lumOff val="15000"/>
                </a:schemeClr>
              </a:solidFill>
              <a:latin typeface="Source Sans Pro Light"/>
            </a:endParaRPr>
          </a:p>
          <a:p>
            <a:pPr algn="ctr"/>
            <a:r>
              <a:rPr lang="en-GB" sz="2400" dirty="0">
                <a:solidFill>
                  <a:schemeClr val="tx2">
                    <a:lumMod val="85000"/>
                    <a:lumOff val="15000"/>
                  </a:schemeClr>
                </a:solidFill>
                <a:latin typeface="Source Sans Pro Light"/>
              </a:rPr>
              <a:t>Despite being in the hotel for 2 years he has made no attempt to learn about the departments as he believes a degree is enough to be able to manage a hotel. As a result when the hotel is busy he panics and is unable to help anywhere and gets very stressed. In the past he has sworn at staff and even a customer when put under pressure.</a:t>
            </a:r>
          </a:p>
        </p:txBody>
      </p:sp>
      <p:pic>
        <p:nvPicPr>
          <p:cNvPr id="10" name="Picture 4" descr="Men's Wearing Black Suit Jacket and Pants"/>
          <p:cNvPicPr>
            <a:picLocks noChangeAspect="1" noChangeArrowheads="1"/>
          </p:cNvPicPr>
          <p:nvPr/>
        </p:nvPicPr>
        <p:blipFill rotWithShape="1">
          <a:blip r:embed="rId3">
            <a:extLst>
              <a:ext uri="{28A0092B-C50C-407E-A947-70E740481C1C}">
                <a14:useLocalDpi xmlns:a14="http://schemas.microsoft.com/office/drawing/2010/main" val="0"/>
              </a:ext>
            </a:extLst>
          </a:blip>
          <a:srcRect l="27392" t="-1" r="37804" b="41724"/>
          <a:stretch/>
        </p:blipFill>
        <p:spPr bwMode="auto">
          <a:xfrm>
            <a:off x="1" y="-96358"/>
            <a:ext cx="12477750" cy="1394129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642971" y="12352855"/>
            <a:ext cx="1734679" cy="1403786"/>
          </a:xfrm>
          <a:prstGeom prst="rect">
            <a:avLst/>
          </a:prstGeom>
        </p:spPr>
      </p:pic>
    </p:spTree>
    <p:extLst>
      <p:ext uri="{BB962C8B-B14F-4D97-AF65-F5344CB8AC3E}">
        <p14:creationId xmlns:p14="http://schemas.microsoft.com/office/powerpoint/2010/main" val="2304145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9497271" y="269666"/>
            <a:ext cx="7058343" cy="1002839"/>
          </a:xfrm>
          <a:prstGeom prst="rect">
            <a:avLst/>
          </a:prstGeom>
          <a:noFill/>
        </p:spPr>
        <p:txBody>
          <a:bodyPr wrap="none" rtlCol="0" anchor="ctr" anchorCtr="0">
            <a:spAutoFit/>
          </a:bodyPr>
          <a:lstStyle/>
          <a:p>
            <a:pPr algn="ctr">
              <a:lnSpc>
                <a:spcPts val="7060"/>
              </a:lnSpc>
            </a:pPr>
            <a:r>
              <a:rPr lang="en-US" sz="6000" b="1" spc="200" dirty="0">
                <a:solidFill>
                  <a:srgbClr val="C00000"/>
                </a:solidFill>
                <a:latin typeface="Aktiv Grotesk Black" panose="020B0904020202020204" pitchFamily="34" charset="0"/>
                <a:ea typeface="Montserrat" charset="0"/>
                <a:cs typeface="Aktiv Grotesk Black" panose="020B0904020202020204" pitchFamily="34" charset="0"/>
              </a:rPr>
              <a:t>THE CHALLENGE</a:t>
            </a:r>
          </a:p>
        </p:txBody>
      </p:sp>
      <p:sp>
        <p:nvSpPr>
          <p:cNvPr id="41" name="TextBox 40"/>
          <p:cNvSpPr txBox="1"/>
          <p:nvPr/>
        </p:nvSpPr>
        <p:spPr>
          <a:xfrm>
            <a:off x="10243896" y="8665490"/>
            <a:ext cx="1393330" cy="584775"/>
          </a:xfrm>
          <a:prstGeom prst="rect">
            <a:avLst/>
          </a:prstGeom>
          <a:noFill/>
        </p:spPr>
        <p:txBody>
          <a:bodyPr wrap="none" rtlCol="0" anchor="ctr" anchorCtr="0">
            <a:spAutoFit/>
          </a:bodyPr>
          <a:lstStyle/>
          <a:p>
            <a:pPr algn="ctr"/>
            <a:r>
              <a:rPr lang="en-US" sz="3200" b="1" dirty="0">
                <a:solidFill>
                  <a:srgbClr val="C00000"/>
                </a:solidFill>
                <a:latin typeface="Montserrat" charset="0"/>
                <a:ea typeface="Montserrat" charset="0"/>
                <a:cs typeface="Montserrat" charset="0"/>
              </a:rPr>
              <a:t>MENU</a:t>
            </a:r>
          </a:p>
        </p:txBody>
      </p:sp>
      <p:sp>
        <p:nvSpPr>
          <p:cNvPr id="44" name="TextBox 43"/>
          <p:cNvSpPr txBox="1"/>
          <p:nvPr/>
        </p:nvSpPr>
        <p:spPr>
          <a:xfrm>
            <a:off x="13844289" y="8632660"/>
            <a:ext cx="1827744" cy="584775"/>
          </a:xfrm>
          <a:prstGeom prst="rect">
            <a:avLst/>
          </a:prstGeom>
          <a:noFill/>
        </p:spPr>
        <p:txBody>
          <a:bodyPr wrap="none" rtlCol="0" anchor="ctr" anchorCtr="0">
            <a:spAutoFit/>
          </a:bodyPr>
          <a:lstStyle/>
          <a:p>
            <a:pPr algn="ctr"/>
            <a:r>
              <a:rPr lang="en-US" sz="3200" b="1" dirty="0">
                <a:solidFill>
                  <a:srgbClr val="C00000"/>
                </a:solidFill>
                <a:latin typeface="Montserrat" charset="0"/>
                <a:ea typeface="Montserrat" charset="0"/>
                <a:cs typeface="Montserrat" charset="0"/>
              </a:rPr>
              <a:t>EVENTS</a:t>
            </a:r>
          </a:p>
        </p:txBody>
      </p:sp>
      <p:cxnSp>
        <p:nvCxnSpPr>
          <p:cNvPr id="23" name="Straight Connector 22"/>
          <p:cNvCxnSpPr/>
          <p:nvPr/>
        </p:nvCxnSpPr>
        <p:spPr>
          <a:xfrm>
            <a:off x="8611858" y="1506279"/>
            <a:ext cx="838866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298902" y="1858676"/>
            <a:ext cx="21014575" cy="4585871"/>
          </a:xfrm>
          <a:prstGeom prst="rect">
            <a:avLst/>
          </a:prstGeom>
        </p:spPr>
        <p:txBody>
          <a:bodyPr wrap="square">
            <a:spAutoFit/>
          </a:bodyPr>
          <a:lstStyle/>
          <a:p>
            <a:pPr algn="ctr"/>
            <a:r>
              <a:rPr lang="en-GB" sz="2400" dirty="0">
                <a:solidFill>
                  <a:schemeClr val="tx2">
                    <a:lumMod val="85000"/>
                    <a:lumOff val="15000"/>
                  </a:schemeClr>
                </a:solidFill>
                <a:latin typeface="Aktiv Grotesk Light" panose="020B0404020202020204" pitchFamily="34" charset="0"/>
                <a:ea typeface="Aktiv Grotesk Light" panose="020B0404020202020204" pitchFamily="34" charset="0"/>
                <a:cs typeface="Aktiv Grotesk Light" panose="020B0404020202020204" pitchFamily="34" charset="0"/>
              </a:rPr>
              <a:t>After your day in the office you have listed eight managerial issues that you believe are lowering the hotels profits. </a:t>
            </a:r>
          </a:p>
          <a:p>
            <a:pPr algn="ctr"/>
            <a:endParaRPr lang="en-GB" sz="2400" dirty="0">
              <a:solidFill>
                <a:schemeClr val="tx2">
                  <a:lumMod val="85000"/>
                  <a:lumOff val="15000"/>
                </a:schemeClr>
              </a:solidFill>
              <a:latin typeface="Aktiv Grotesk Light" panose="020B0404020202020204" pitchFamily="34" charset="0"/>
              <a:ea typeface="Aktiv Grotesk Light" panose="020B0404020202020204" pitchFamily="34" charset="0"/>
              <a:cs typeface="Aktiv Grotesk Light" panose="020B0404020202020204" pitchFamily="34" charset="0"/>
            </a:endParaRPr>
          </a:p>
          <a:p>
            <a:pPr algn="ctr"/>
            <a:r>
              <a:rPr lang="en-GB" sz="2400" dirty="0">
                <a:solidFill>
                  <a:schemeClr val="tx2">
                    <a:lumMod val="85000"/>
                    <a:lumOff val="15000"/>
                  </a:schemeClr>
                </a:solidFill>
                <a:latin typeface="Aktiv Grotesk Light" panose="020B0404020202020204" pitchFamily="34" charset="0"/>
                <a:ea typeface="Aktiv Grotesk Light" panose="020B0404020202020204" pitchFamily="34" charset="0"/>
                <a:cs typeface="Aktiv Grotesk Light" panose="020B0404020202020204" pitchFamily="34" charset="0"/>
              </a:rPr>
              <a:t>Your job is to decide what order your team wants to tackle the issues; the order you chose is important so really consider what will be the best issue to start with to begin making money. </a:t>
            </a:r>
          </a:p>
          <a:p>
            <a:pPr algn="ctr"/>
            <a:endParaRPr lang="en-GB" sz="2400" dirty="0">
              <a:solidFill>
                <a:schemeClr val="tx2">
                  <a:lumMod val="85000"/>
                  <a:lumOff val="15000"/>
                </a:schemeClr>
              </a:solidFill>
              <a:latin typeface="Aktiv Grotesk Light" panose="020B0404020202020204" pitchFamily="34" charset="0"/>
              <a:ea typeface="Aktiv Grotesk Light" panose="020B0404020202020204" pitchFamily="34" charset="0"/>
              <a:cs typeface="Aktiv Grotesk Light" panose="020B0404020202020204" pitchFamily="34" charset="0"/>
            </a:endParaRPr>
          </a:p>
          <a:p>
            <a:pPr algn="ctr"/>
            <a:r>
              <a:rPr lang="en-GB" sz="2400" dirty="0">
                <a:solidFill>
                  <a:schemeClr val="tx2">
                    <a:lumMod val="85000"/>
                    <a:lumOff val="15000"/>
                  </a:schemeClr>
                </a:solidFill>
                <a:latin typeface="Aktiv Grotesk Light" panose="020B0404020202020204" pitchFamily="34" charset="0"/>
                <a:ea typeface="Aktiv Grotesk Light" panose="020B0404020202020204" pitchFamily="34" charset="0"/>
                <a:cs typeface="Aktiv Grotesk Light" panose="020B0404020202020204" pitchFamily="34" charset="0"/>
              </a:rPr>
              <a:t>The activity leader has sheets with more information about each of the eight issues which they will hand to your team when requested. Each issue tells you more about what is going wrong, you will need to write down your solutions on the provided sheet.</a:t>
            </a:r>
          </a:p>
          <a:p>
            <a:pPr algn="ctr"/>
            <a:endParaRPr lang="en-GB" sz="2400" dirty="0">
              <a:solidFill>
                <a:schemeClr val="tx2">
                  <a:lumMod val="85000"/>
                  <a:lumOff val="15000"/>
                </a:schemeClr>
              </a:solidFill>
              <a:latin typeface="Aktiv Grotesk Light" panose="020B0404020202020204" pitchFamily="34" charset="0"/>
              <a:ea typeface="Aktiv Grotesk Light" panose="020B0404020202020204" pitchFamily="34" charset="0"/>
              <a:cs typeface="Aktiv Grotesk Light" panose="020B0404020202020204" pitchFamily="34" charset="0"/>
            </a:endParaRPr>
          </a:p>
          <a:p>
            <a:pPr algn="ctr"/>
            <a:r>
              <a:rPr lang="en-GB" sz="2400" dirty="0">
                <a:solidFill>
                  <a:schemeClr val="tx2">
                    <a:lumMod val="85000"/>
                    <a:lumOff val="15000"/>
                  </a:schemeClr>
                </a:solidFill>
                <a:latin typeface="Aktiv Grotesk Light" panose="020B0404020202020204" pitchFamily="34" charset="0"/>
                <a:ea typeface="Aktiv Grotesk Light" panose="020B0404020202020204" pitchFamily="34" charset="0"/>
                <a:cs typeface="Aktiv Grotesk Light" panose="020B0404020202020204" pitchFamily="34" charset="0"/>
              </a:rPr>
              <a:t>The winner is the team that makes the most profit over the eight month period. </a:t>
            </a:r>
          </a:p>
          <a:p>
            <a:pPr algn="ctr"/>
            <a:endParaRPr lang="en-GB" sz="2400" dirty="0">
              <a:solidFill>
                <a:schemeClr val="tx2">
                  <a:lumMod val="85000"/>
                  <a:lumOff val="15000"/>
                </a:schemeClr>
              </a:solidFill>
              <a:latin typeface="Aktiv Grotesk Light" panose="020B0404020202020204" pitchFamily="34" charset="0"/>
              <a:ea typeface="Aktiv Grotesk Light" panose="020B0404020202020204" pitchFamily="34" charset="0"/>
              <a:cs typeface="Aktiv Grotesk Light" panose="020B0404020202020204" pitchFamily="34" charset="0"/>
            </a:endParaRPr>
          </a:p>
          <a:p>
            <a:pPr algn="ctr"/>
            <a:r>
              <a:rPr lang="en-GB" sz="2400" dirty="0">
                <a:solidFill>
                  <a:schemeClr val="tx2">
                    <a:lumMod val="85000"/>
                    <a:lumOff val="15000"/>
                  </a:schemeClr>
                </a:solidFill>
                <a:latin typeface="Aktiv Grotesk Light" panose="020B0404020202020204" pitchFamily="34" charset="0"/>
                <a:ea typeface="Aktiv Grotesk Light" panose="020B0404020202020204" pitchFamily="34" charset="0"/>
                <a:cs typeface="Aktiv Grotesk Light" panose="020B0404020202020204" pitchFamily="34" charset="0"/>
              </a:rPr>
              <a:t>The eight issues are:</a:t>
            </a:r>
          </a:p>
          <a:p>
            <a:pPr algn="ctr"/>
            <a:endParaRPr lang="en-GB" sz="2800" dirty="0">
              <a:solidFill>
                <a:schemeClr val="tx2">
                  <a:lumMod val="85000"/>
                  <a:lumOff val="15000"/>
                </a:schemeClr>
              </a:solidFill>
              <a:latin typeface="Aktiv Grotesk Light" panose="020B0404020202020204" pitchFamily="34" charset="0"/>
              <a:ea typeface="Aktiv Grotesk Light" panose="020B0404020202020204" pitchFamily="34" charset="0"/>
              <a:cs typeface="Aktiv Grotesk Light" panose="020B0404020202020204" pitchFamily="34" charset="0"/>
            </a:endParaRPr>
          </a:p>
        </p:txBody>
      </p:sp>
      <p:sp>
        <p:nvSpPr>
          <p:cNvPr id="58" name="TextBox 57"/>
          <p:cNvSpPr txBox="1"/>
          <p:nvPr/>
        </p:nvSpPr>
        <p:spPr>
          <a:xfrm>
            <a:off x="5935335" y="8730513"/>
            <a:ext cx="1962397" cy="584775"/>
          </a:xfrm>
          <a:prstGeom prst="rect">
            <a:avLst/>
          </a:prstGeom>
          <a:noFill/>
        </p:spPr>
        <p:txBody>
          <a:bodyPr wrap="none" rtlCol="0" anchor="ctr" anchorCtr="0">
            <a:spAutoFit/>
          </a:bodyPr>
          <a:lstStyle/>
          <a:p>
            <a:pPr algn="ctr"/>
            <a:r>
              <a:rPr lang="en-US" sz="3200" b="1" dirty="0">
                <a:solidFill>
                  <a:srgbClr val="C00000"/>
                </a:solidFill>
                <a:latin typeface="Montserrat" charset="0"/>
                <a:ea typeface="Montserrat" charset="0"/>
                <a:cs typeface="Montserrat" charset="0"/>
              </a:rPr>
              <a:t>MORALE</a:t>
            </a:r>
          </a:p>
        </p:txBody>
      </p:sp>
      <p:sp>
        <p:nvSpPr>
          <p:cNvPr id="16" name="TextBox 15"/>
          <p:cNvSpPr txBox="1"/>
          <p:nvPr/>
        </p:nvSpPr>
        <p:spPr>
          <a:xfrm>
            <a:off x="17557612" y="8614343"/>
            <a:ext cx="1553630" cy="584775"/>
          </a:xfrm>
          <a:prstGeom prst="rect">
            <a:avLst/>
          </a:prstGeom>
          <a:noFill/>
        </p:spPr>
        <p:txBody>
          <a:bodyPr wrap="none" rtlCol="0" anchor="ctr" anchorCtr="0">
            <a:spAutoFit/>
          </a:bodyPr>
          <a:lstStyle/>
          <a:p>
            <a:pPr algn="ctr"/>
            <a:r>
              <a:rPr lang="en-US" sz="3200" b="1" dirty="0">
                <a:solidFill>
                  <a:srgbClr val="C00000"/>
                </a:solidFill>
                <a:latin typeface="Montserrat" charset="0"/>
                <a:ea typeface="Montserrat" charset="0"/>
                <a:cs typeface="Montserrat" charset="0"/>
              </a:rPr>
              <a:t>SALES</a:t>
            </a:r>
          </a:p>
        </p:txBody>
      </p:sp>
      <p:sp>
        <p:nvSpPr>
          <p:cNvPr id="24" name="TextBox 23"/>
          <p:cNvSpPr txBox="1"/>
          <p:nvPr/>
        </p:nvSpPr>
        <p:spPr>
          <a:xfrm>
            <a:off x="9497271" y="12004503"/>
            <a:ext cx="3308919" cy="1077218"/>
          </a:xfrm>
          <a:prstGeom prst="rect">
            <a:avLst/>
          </a:prstGeom>
          <a:noFill/>
        </p:spPr>
        <p:txBody>
          <a:bodyPr wrap="none" rtlCol="0" anchor="ctr" anchorCtr="0">
            <a:spAutoFit/>
          </a:bodyPr>
          <a:lstStyle/>
          <a:p>
            <a:pPr algn="ctr"/>
            <a:r>
              <a:rPr lang="en-US" sz="3200" b="1" dirty="0">
                <a:solidFill>
                  <a:srgbClr val="C00000"/>
                </a:solidFill>
                <a:latin typeface="Montserrat" charset="0"/>
                <a:ea typeface="Montserrat" charset="0"/>
                <a:cs typeface="Montserrat" charset="0"/>
              </a:rPr>
              <a:t>PERSONAL </a:t>
            </a:r>
          </a:p>
          <a:p>
            <a:pPr algn="ctr"/>
            <a:r>
              <a:rPr lang="en-US" sz="3200" b="1" dirty="0">
                <a:solidFill>
                  <a:srgbClr val="C00000"/>
                </a:solidFill>
                <a:latin typeface="Montserrat" charset="0"/>
                <a:ea typeface="Montserrat" charset="0"/>
                <a:cs typeface="Montserrat" charset="0"/>
              </a:rPr>
              <a:t>DEVELOPMENT</a:t>
            </a:r>
          </a:p>
        </p:txBody>
      </p:sp>
      <p:sp>
        <p:nvSpPr>
          <p:cNvPr id="25" name="TextBox 24"/>
          <p:cNvSpPr txBox="1"/>
          <p:nvPr/>
        </p:nvSpPr>
        <p:spPr>
          <a:xfrm>
            <a:off x="13607864" y="12004503"/>
            <a:ext cx="2525627" cy="1077218"/>
          </a:xfrm>
          <a:prstGeom prst="rect">
            <a:avLst/>
          </a:prstGeom>
          <a:noFill/>
        </p:spPr>
        <p:txBody>
          <a:bodyPr wrap="none" rtlCol="0" anchor="ctr" anchorCtr="0">
            <a:spAutoFit/>
          </a:bodyPr>
          <a:lstStyle/>
          <a:p>
            <a:pPr algn="ctr"/>
            <a:r>
              <a:rPr lang="en-US" sz="3200" b="1" dirty="0">
                <a:solidFill>
                  <a:srgbClr val="C00000"/>
                </a:solidFill>
                <a:latin typeface="Montserrat" charset="0"/>
                <a:ea typeface="Montserrat" charset="0"/>
                <a:cs typeface="Montserrat" charset="0"/>
              </a:rPr>
              <a:t>CUSTOMER</a:t>
            </a:r>
          </a:p>
          <a:p>
            <a:pPr algn="ctr"/>
            <a:r>
              <a:rPr lang="en-US" sz="3200" b="1" dirty="0">
                <a:solidFill>
                  <a:srgbClr val="C00000"/>
                </a:solidFill>
                <a:latin typeface="Montserrat" charset="0"/>
                <a:ea typeface="Montserrat" charset="0"/>
                <a:cs typeface="Montserrat" charset="0"/>
              </a:rPr>
              <a:t>CARE</a:t>
            </a:r>
          </a:p>
        </p:txBody>
      </p:sp>
      <p:sp>
        <p:nvSpPr>
          <p:cNvPr id="26" name="TextBox 25"/>
          <p:cNvSpPr txBox="1"/>
          <p:nvPr/>
        </p:nvSpPr>
        <p:spPr>
          <a:xfrm>
            <a:off x="17652245" y="7727674"/>
            <a:ext cx="1194558" cy="1002839"/>
          </a:xfrm>
          <a:prstGeom prst="rect">
            <a:avLst/>
          </a:prstGeom>
          <a:noFill/>
        </p:spPr>
        <p:txBody>
          <a:bodyPr wrap="none" rtlCol="0" anchor="ctr" anchorCtr="0">
            <a:spAutoFit/>
          </a:bodyPr>
          <a:lstStyle/>
          <a:p>
            <a:pPr algn="ctr">
              <a:lnSpc>
                <a:spcPts val="7060"/>
              </a:lnSpc>
            </a:pPr>
            <a:r>
              <a:rPr lang="en-US" sz="13800" b="1" spc="200" dirty="0">
                <a:solidFill>
                  <a:schemeClr val="tx2"/>
                </a:solidFill>
                <a:latin typeface="Montserrat" charset="0"/>
                <a:ea typeface="Montserrat" charset="0"/>
                <a:cs typeface="Montserrat" charset="0"/>
              </a:rPr>
              <a:t>£</a:t>
            </a:r>
          </a:p>
        </p:txBody>
      </p:sp>
      <p:sp>
        <p:nvSpPr>
          <p:cNvPr id="28" name="TextBox 27"/>
          <p:cNvSpPr txBox="1"/>
          <p:nvPr/>
        </p:nvSpPr>
        <p:spPr>
          <a:xfrm>
            <a:off x="5581877" y="12102356"/>
            <a:ext cx="2669320" cy="584775"/>
          </a:xfrm>
          <a:prstGeom prst="rect">
            <a:avLst/>
          </a:prstGeom>
          <a:noFill/>
        </p:spPr>
        <p:txBody>
          <a:bodyPr wrap="none" rtlCol="0" anchor="ctr" anchorCtr="0">
            <a:spAutoFit/>
          </a:bodyPr>
          <a:lstStyle/>
          <a:p>
            <a:pPr algn="ctr"/>
            <a:r>
              <a:rPr lang="en-US" sz="3200" b="1" dirty="0">
                <a:solidFill>
                  <a:srgbClr val="C00000"/>
                </a:solidFill>
                <a:latin typeface="Montserrat" charset="0"/>
                <a:ea typeface="Montserrat" charset="0"/>
                <a:cs typeface="Montserrat" charset="0"/>
              </a:rPr>
              <a:t>MARKETING</a:t>
            </a:r>
          </a:p>
        </p:txBody>
      </p:sp>
      <p:sp>
        <p:nvSpPr>
          <p:cNvPr id="30" name="TextBox 29"/>
          <p:cNvSpPr txBox="1"/>
          <p:nvPr/>
        </p:nvSpPr>
        <p:spPr>
          <a:xfrm>
            <a:off x="17303484" y="12075575"/>
            <a:ext cx="2215671" cy="1077218"/>
          </a:xfrm>
          <a:prstGeom prst="rect">
            <a:avLst/>
          </a:prstGeom>
          <a:noFill/>
        </p:spPr>
        <p:txBody>
          <a:bodyPr wrap="none" rtlCol="0" anchor="ctr" anchorCtr="0">
            <a:spAutoFit/>
          </a:bodyPr>
          <a:lstStyle/>
          <a:p>
            <a:pPr algn="ctr"/>
            <a:r>
              <a:rPr lang="en-US" sz="3200" b="1" dirty="0">
                <a:solidFill>
                  <a:srgbClr val="C00000"/>
                </a:solidFill>
                <a:latin typeface="Montserrat" charset="0"/>
                <a:ea typeface="Montserrat" charset="0"/>
                <a:cs typeface="Montserrat" charset="0"/>
              </a:rPr>
              <a:t>UTLITIES </a:t>
            </a:r>
          </a:p>
          <a:p>
            <a:pPr algn="ctr"/>
            <a:r>
              <a:rPr lang="en-US" sz="3200" b="1" dirty="0">
                <a:solidFill>
                  <a:srgbClr val="C00000"/>
                </a:solidFill>
                <a:latin typeface="Montserrat" charset="0"/>
                <a:ea typeface="Montserrat" charset="0"/>
                <a:cs typeface="Montserrat" charset="0"/>
              </a:rPr>
              <a:t>SUPPLIES</a:t>
            </a:r>
          </a:p>
        </p:txBody>
      </p:sp>
      <p:pic>
        <p:nvPicPr>
          <p:cNvPr id="19458" name="Picture 2" descr="Image result for happy ico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08495" y="7069266"/>
            <a:ext cx="1616075" cy="161607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9468" name="Picture 12" descr="Image result for FORK icon"/>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flipH="1">
            <a:off x="10077470" y="7069266"/>
            <a:ext cx="1726182" cy="1585269"/>
          </a:xfrm>
          <a:prstGeom prst="rect">
            <a:avLst/>
          </a:prstGeom>
          <a:noFill/>
          <a:extLst>
            <a:ext uri="{909E8E84-426E-40DD-AFC4-6F175D3DCCD1}">
              <a14:hiddenFill xmlns:a14="http://schemas.microsoft.com/office/drawing/2010/main">
                <a:solidFill>
                  <a:srgbClr val="FFFFFF"/>
                </a:solidFill>
              </a14:hiddenFill>
            </a:ext>
          </a:extLst>
        </p:spPr>
      </p:pic>
      <p:pic>
        <p:nvPicPr>
          <p:cNvPr id="19470" name="Picture 14" descr="Image result for PARTY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89231" y="6687600"/>
            <a:ext cx="2270277" cy="227027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p:cNvPicPr>
            <a:picLocks noChangeAspect="1"/>
          </p:cNvPicPr>
          <p:nvPr/>
        </p:nvPicPr>
        <p:blipFill rotWithShape="1">
          <a:blip r:embed="rId6"/>
          <a:srcRect t="36037"/>
          <a:stretch/>
        </p:blipFill>
        <p:spPr>
          <a:xfrm>
            <a:off x="5299945" y="10078321"/>
            <a:ext cx="3139712" cy="2261730"/>
          </a:xfrm>
          <a:prstGeom prst="rect">
            <a:avLst/>
          </a:prstGeom>
        </p:spPr>
      </p:pic>
      <p:pic>
        <p:nvPicPr>
          <p:cNvPr id="19472" name="Picture 16" descr="Image result for mind icon"/>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0200954" y="9947316"/>
            <a:ext cx="1681027" cy="2038870"/>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p:cNvGrpSpPr/>
          <p:nvPr/>
        </p:nvGrpSpPr>
        <p:grpSpPr>
          <a:xfrm>
            <a:off x="13775536" y="9831304"/>
            <a:ext cx="2190281" cy="2016879"/>
            <a:chOff x="10666048" y="5391299"/>
            <a:chExt cx="3036286" cy="2806640"/>
          </a:xfrm>
        </p:grpSpPr>
        <p:pic>
          <p:nvPicPr>
            <p:cNvPr id="43" name="Picture 2" descr="Image result for STAR icon"/>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0666048" y="6661452"/>
              <a:ext cx="1518143" cy="151814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Image result for STAR icon"/>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2184191" y="6679796"/>
              <a:ext cx="1518143" cy="151814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Image result for STAR icon"/>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1425119" y="5391299"/>
              <a:ext cx="1518143" cy="1518143"/>
            </a:xfrm>
            <a:prstGeom prst="rect">
              <a:avLst/>
            </a:prstGeom>
            <a:noFill/>
            <a:extLst>
              <a:ext uri="{909E8E84-426E-40DD-AFC4-6F175D3DCCD1}">
                <a14:hiddenFill xmlns:a14="http://schemas.microsoft.com/office/drawing/2010/main">
                  <a:solidFill>
                    <a:srgbClr val="FFFFFF"/>
                  </a:solidFill>
                </a14:hiddenFill>
              </a:ext>
            </a:extLst>
          </p:spPr>
        </p:pic>
      </p:grpSp>
      <p:pic>
        <p:nvPicPr>
          <p:cNvPr id="19476" name="Picture 20" descr="Image result for tap icon"/>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7408457" y="9904668"/>
            <a:ext cx="1682134" cy="203517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0" y="12312214"/>
            <a:ext cx="1734679" cy="1403786"/>
          </a:xfrm>
          <a:prstGeom prst="rect">
            <a:avLst/>
          </a:prstGeom>
        </p:spPr>
      </p:pic>
    </p:spTree>
    <p:extLst>
      <p:ext uri="{BB962C8B-B14F-4D97-AF65-F5344CB8AC3E}">
        <p14:creationId xmlns:p14="http://schemas.microsoft.com/office/powerpoint/2010/main" val="893184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1246" y="1628255"/>
            <a:ext cx="20949748" cy="9702314"/>
          </a:xfrm>
          <a:prstGeom prst="rect">
            <a:avLst/>
          </a:prstGeom>
          <a:solidFill>
            <a:srgbClr val="C00000">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charset="0"/>
            </a:endParaRPr>
          </a:p>
        </p:txBody>
      </p:sp>
      <p:sp>
        <p:nvSpPr>
          <p:cNvPr id="17" name="Rectangle 16"/>
          <p:cNvSpPr/>
          <p:nvPr/>
        </p:nvSpPr>
        <p:spPr>
          <a:xfrm>
            <a:off x="15847687" y="2227561"/>
            <a:ext cx="5887844" cy="8717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charset="0"/>
            </a:endParaRPr>
          </a:p>
        </p:txBody>
      </p:sp>
      <p:sp>
        <p:nvSpPr>
          <p:cNvPr id="30" name="Rectangle 29"/>
          <p:cNvSpPr/>
          <p:nvPr/>
        </p:nvSpPr>
        <p:spPr>
          <a:xfrm>
            <a:off x="9302802" y="2227561"/>
            <a:ext cx="6588196" cy="8717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charset="0"/>
            </a:endParaRPr>
          </a:p>
        </p:txBody>
      </p:sp>
      <p:sp>
        <p:nvSpPr>
          <p:cNvPr id="13" name="TextBox 12"/>
          <p:cNvSpPr txBox="1"/>
          <p:nvPr/>
        </p:nvSpPr>
        <p:spPr>
          <a:xfrm>
            <a:off x="2046803" y="2627444"/>
            <a:ext cx="6289479" cy="1200329"/>
          </a:xfrm>
          <a:prstGeom prst="rect">
            <a:avLst/>
          </a:prstGeom>
          <a:noFill/>
        </p:spPr>
        <p:txBody>
          <a:bodyPr wrap="none" rtlCol="0" anchor="ctr" anchorCtr="0">
            <a:spAutoFit/>
          </a:bodyPr>
          <a:lstStyle/>
          <a:p>
            <a:r>
              <a:rPr lang="en-GB" b="1" dirty="0">
                <a:solidFill>
                  <a:srgbClr val="C00000"/>
                </a:solidFill>
                <a:latin typeface="Montserrat" charset="0"/>
                <a:ea typeface="Montserrat" charset="0"/>
                <a:cs typeface="Montserrat" charset="0"/>
              </a:rPr>
              <a:t>THANK YOU FOR PLAYING </a:t>
            </a:r>
          </a:p>
          <a:p>
            <a:r>
              <a:rPr lang="en-GB" b="1" dirty="0">
                <a:solidFill>
                  <a:srgbClr val="C00000"/>
                </a:solidFill>
                <a:latin typeface="Montserrat" charset="0"/>
                <a:ea typeface="Montserrat" charset="0"/>
                <a:cs typeface="Montserrat" charset="0"/>
              </a:rPr>
              <a:t>EVENT MANAGEMENT!</a:t>
            </a:r>
            <a:endParaRPr lang="en-US" b="1" dirty="0">
              <a:solidFill>
                <a:srgbClr val="C00000"/>
              </a:solidFill>
              <a:latin typeface="Montserrat" charset="0"/>
              <a:ea typeface="Montserrat" charset="0"/>
              <a:cs typeface="Montserrat" charset="0"/>
            </a:endParaRPr>
          </a:p>
        </p:txBody>
      </p:sp>
      <p:cxnSp>
        <p:nvCxnSpPr>
          <p:cNvPr id="5" name="Straight Connector 4"/>
          <p:cNvCxnSpPr/>
          <p:nvPr/>
        </p:nvCxnSpPr>
        <p:spPr>
          <a:xfrm>
            <a:off x="2398472" y="4014751"/>
            <a:ext cx="470505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Subtitle 2"/>
          <p:cNvSpPr txBox="1">
            <a:spLocks/>
          </p:cNvSpPr>
          <p:nvPr/>
        </p:nvSpPr>
        <p:spPr>
          <a:xfrm>
            <a:off x="2046803" y="4348602"/>
            <a:ext cx="6068532" cy="1604673"/>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650"/>
              </a:lnSpc>
            </a:pPr>
            <a:r>
              <a:rPr lang="en-GB" dirty="0">
                <a:solidFill>
                  <a:srgbClr val="000000"/>
                </a:solidFill>
                <a:latin typeface="Source Sans Pro" charset="0"/>
                <a:ea typeface="Source Sans Pro" charset="0"/>
                <a:cs typeface="Source Sans Pro" charset="0"/>
              </a:rPr>
              <a:t>For more information on hospitality careers and education, check out the Edge Hotel School</a:t>
            </a:r>
          </a:p>
        </p:txBody>
      </p:sp>
      <p:pic>
        <p:nvPicPr>
          <p:cNvPr id="32" name="Picture 3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642971" y="12352855"/>
            <a:ext cx="1734679" cy="1403786"/>
          </a:xfrm>
          <a:prstGeom prst="rect">
            <a:avLst/>
          </a:prstGeom>
        </p:spPr>
      </p:pic>
      <p:pic>
        <p:nvPicPr>
          <p:cNvPr id="8200" name="Picture 8" descr="Image result for wivenhoe house hotel"/>
          <p:cNvPicPr>
            <a:picLocks noChangeAspect="1" noChangeArrowheads="1"/>
          </p:cNvPicPr>
          <p:nvPr/>
        </p:nvPicPr>
        <p:blipFill rotWithShape="1">
          <a:blip r:embed="rId4">
            <a:extLst>
              <a:ext uri="{28A0092B-C50C-407E-A947-70E740481C1C}">
                <a14:useLocalDpi xmlns:a14="http://schemas.microsoft.com/office/drawing/2010/main" val="0"/>
              </a:ext>
            </a:extLst>
          </a:blip>
          <a:srcRect r="17065"/>
          <a:stretch/>
        </p:blipFill>
        <p:spPr bwMode="auto">
          <a:xfrm>
            <a:off x="9600961" y="2555111"/>
            <a:ext cx="11849339" cy="8189089"/>
          </a:xfrm>
          <a:prstGeom prst="rect">
            <a:avLst/>
          </a:prstGeom>
          <a:noFill/>
          <a:extLst>
            <a:ext uri="{909E8E84-426E-40DD-AFC4-6F175D3DCCD1}">
              <a14:hiddenFill xmlns:a14="http://schemas.microsoft.com/office/drawing/2010/main">
                <a:solidFill>
                  <a:srgbClr val="FFFFFF"/>
                </a:solidFill>
              </a14:hiddenFill>
            </a:ext>
          </a:extLst>
        </p:spPr>
      </p:pic>
      <p:pic>
        <p:nvPicPr>
          <p:cNvPr id="2" name="object 11">
            <a:extLst>
              <a:ext uri="{FF2B5EF4-FFF2-40B4-BE49-F238E27FC236}">
                <a16:creationId xmlns:a16="http://schemas.microsoft.com/office/drawing/2014/main" id="{B6D72DA4-5EE7-B96A-E71A-9F5F40A31B3B}"/>
              </a:ext>
            </a:extLst>
          </p:cNvPr>
          <p:cNvPicPr/>
          <p:nvPr/>
        </p:nvPicPr>
        <p:blipFill>
          <a:blip r:embed="rId5" cstate="print"/>
          <a:stretch>
            <a:fillRect/>
          </a:stretch>
        </p:blipFill>
        <p:spPr>
          <a:xfrm>
            <a:off x="3743500" y="6175692"/>
            <a:ext cx="3174068" cy="3174068"/>
          </a:xfrm>
          <a:prstGeom prst="rect">
            <a:avLst/>
          </a:prstGeom>
        </p:spPr>
      </p:pic>
    </p:spTree>
    <p:extLst>
      <p:ext uri="{BB962C8B-B14F-4D97-AF65-F5344CB8AC3E}">
        <p14:creationId xmlns:p14="http://schemas.microsoft.com/office/powerpoint/2010/main" val="2026022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42869" y="3737014"/>
            <a:ext cx="11054076" cy="1002839"/>
          </a:xfrm>
          <a:prstGeom prst="rect">
            <a:avLst/>
          </a:prstGeom>
          <a:noFill/>
        </p:spPr>
        <p:txBody>
          <a:bodyPr wrap="square" rtlCol="0" anchor="ctr" anchorCtr="0">
            <a:spAutoFit/>
          </a:bodyPr>
          <a:lstStyle/>
          <a:p>
            <a:pPr algn="ctr">
              <a:lnSpc>
                <a:spcPts val="7060"/>
              </a:lnSpc>
            </a:pPr>
            <a:r>
              <a:rPr lang="en-US" sz="6000" b="1" spc="200" dirty="0">
                <a:solidFill>
                  <a:srgbClr val="C00000"/>
                </a:solidFill>
                <a:latin typeface="Montserrat" charset="0"/>
                <a:ea typeface="Montserrat" charset="0"/>
                <a:cs typeface="Montserrat" charset="0"/>
              </a:rPr>
              <a:t>HOTEL MANAGEMENT</a:t>
            </a:r>
          </a:p>
        </p:txBody>
      </p:sp>
      <p:cxnSp>
        <p:nvCxnSpPr>
          <p:cNvPr id="8" name="Straight Connector 7"/>
          <p:cNvCxnSpPr/>
          <p:nvPr/>
        </p:nvCxnSpPr>
        <p:spPr>
          <a:xfrm>
            <a:off x="9693516" y="5015608"/>
            <a:ext cx="49420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Subtitle 2"/>
          <p:cNvSpPr txBox="1">
            <a:spLocks/>
          </p:cNvSpPr>
          <p:nvPr/>
        </p:nvSpPr>
        <p:spPr>
          <a:xfrm>
            <a:off x="3075273" y="5617158"/>
            <a:ext cx="19404628" cy="290188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650"/>
              </a:lnSpc>
            </a:pPr>
            <a:r>
              <a:rPr lang="en-GB" sz="2800" dirty="0">
                <a:solidFill>
                  <a:schemeClr val="tx2">
                    <a:lumMod val="85000"/>
                    <a:lumOff val="15000"/>
                  </a:schemeClr>
                </a:solidFill>
                <a:latin typeface="Source Sans Pro" charset="0"/>
                <a:ea typeface="Source Sans Pro" charset="0"/>
                <a:cs typeface="Source Sans Pro" charset="0"/>
              </a:rPr>
              <a:t>In the role of hotel manager, you'll be responsible for the day-to-day management of a hotel and its staff. You'll also be commercially accountable for budgeting and financial management and will need to plan, organise and direct all hotel services, including front-of-house (reception, concierge, and reservations), food and beverage operations and housekeeping. </a:t>
            </a:r>
          </a:p>
          <a:p>
            <a:pPr>
              <a:lnSpc>
                <a:spcPts val="2650"/>
              </a:lnSpc>
            </a:pPr>
            <a:endParaRPr lang="en-GB" sz="1800" dirty="0">
              <a:solidFill>
                <a:schemeClr val="tx2">
                  <a:lumMod val="85000"/>
                  <a:lumOff val="15000"/>
                </a:schemeClr>
              </a:solidFill>
              <a:latin typeface="Source Sans Pro" charset="0"/>
              <a:ea typeface="Source Sans Pro" charset="0"/>
              <a:cs typeface="Source Sans Pro" charset="0"/>
            </a:endParaRPr>
          </a:p>
          <a:p>
            <a:pPr>
              <a:lnSpc>
                <a:spcPts val="2650"/>
              </a:lnSpc>
            </a:pPr>
            <a:r>
              <a:rPr lang="en-GB" sz="1800" dirty="0">
                <a:solidFill>
                  <a:schemeClr val="tx2">
                    <a:lumMod val="85000"/>
                    <a:lumOff val="15000"/>
                  </a:schemeClr>
                </a:solidFill>
                <a:latin typeface="Source Sans Pro" charset="0"/>
                <a:ea typeface="Source Sans Pro" charset="0"/>
                <a:cs typeface="Source Sans Pro" charset="0"/>
              </a:rPr>
              <a:t>www.prospects.ac.uk/job-profiles/hotel-manager</a:t>
            </a:r>
          </a:p>
          <a:p>
            <a:pPr algn="just">
              <a:lnSpc>
                <a:spcPts val="2650"/>
              </a:lnSpc>
            </a:pPr>
            <a:endParaRPr lang="en-GB" sz="2800" dirty="0">
              <a:solidFill>
                <a:schemeClr val="tx2">
                  <a:lumMod val="85000"/>
                  <a:lumOff val="15000"/>
                </a:schemeClr>
              </a:solidFill>
              <a:latin typeface="Source Sans Pro" charset="0"/>
              <a:ea typeface="Source Sans Pro" charset="0"/>
              <a:cs typeface="Source Sans Pro" charset="0"/>
            </a:endParaRPr>
          </a:p>
        </p:txBody>
      </p:sp>
      <p:pic>
        <p:nvPicPr>
          <p:cNvPr id="24" name="Picture 2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765047" y="1404295"/>
            <a:ext cx="2799005" cy="2265090"/>
          </a:xfrm>
          <a:prstGeom prst="rect">
            <a:avLst/>
          </a:prstGeom>
        </p:spPr>
      </p:pic>
      <p:pic>
        <p:nvPicPr>
          <p:cNvPr id="17410" name="Picture 2" descr="Photo of Wine Bottle And Food On Tabl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8287966"/>
            <a:ext cx="8134813" cy="5428034"/>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Person Folding White Bath Towels"/>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318715" y="8309604"/>
            <a:ext cx="8102385" cy="5406395"/>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Person Holding on Door Lever Inside Room"/>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t="4605" r="5077"/>
          <a:stretch/>
        </p:blipFill>
        <p:spPr bwMode="auto">
          <a:xfrm>
            <a:off x="16605003" y="8286749"/>
            <a:ext cx="7721848" cy="5429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390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2"/>
          <p:cNvSpPr txBox="1">
            <a:spLocks/>
          </p:cNvSpPr>
          <p:nvPr/>
        </p:nvSpPr>
        <p:spPr>
          <a:xfrm>
            <a:off x="1424935" y="6525746"/>
            <a:ext cx="6128490" cy="363131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650"/>
              </a:lnSpc>
            </a:pPr>
            <a:r>
              <a:rPr lang="en-GB" dirty="0">
                <a:solidFill>
                  <a:schemeClr val="tx2">
                    <a:lumMod val="85000"/>
                    <a:lumOff val="15000"/>
                  </a:schemeClr>
                </a:solidFill>
                <a:latin typeface="Source Sans Pro" charset="0"/>
                <a:ea typeface="Source Sans Pro" charset="0"/>
                <a:cs typeface="Source Sans Pro" charset="0"/>
              </a:rPr>
              <a:t>You have been </a:t>
            </a:r>
            <a:r>
              <a:rPr lang="en-GB" dirty="0">
                <a:solidFill>
                  <a:schemeClr val="tx2">
                    <a:lumMod val="85000"/>
                    <a:lumOff val="15000"/>
                  </a:schemeClr>
                </a:solidFill>
                <a:latin typeface="Aktiv Grotesk Light" panose="020B0404020202020204" pitchFamily="34" charset="0"/>
                <a:ea typeface="Aktiv Grotesk Light" panose="020B0404020202020204" pitchFamily="34" charset="0"/>
                <a:cs typeface="Aktiv Grotesk Light" panose="020B0404020202020204" pitchFamily="34" charset="0"/>
              </a:rPr>
              <a:t>successful</a:t>
            </a:r>
            <a:r>
              <a:rPr lang="en-GB" dirty="0">
                <a:solidFill>
                  <a:schemeClr val="tx2">
                    <a:lumMod val="85000"/>
                    <a:lumOff val="15000"/>
                  </a:schemeClr>
                </a:solidFill>
                <a:latin typeface="Source Sans Pro" charset="0"/>
                <a:ea typeface="Source Sans Pro" charset="0"/>
                <a:cs typeface="Source Sans Pro" charset="0"/>
              </a:rPr>
              <a:t> in your application for the position of Hotel Manager of the Calamity Cliffside Hotel. </a:t>
            </a:r>
          </a:p>
          <a:p>
            <a:pPr>
              <a:lnSpc>
                <a:spcPts val="2650"/>
              </a:lnSpc>
            </a:pPr>
            <a:endParaRPr lang="en-GB" dirty="0">
              <a:solidFill>
                <a:schemeClr val="tx2">
                  <a:lumMod val="85000"/>
                  <a:lumOff val="15000"/>
                </a:schemeClr>
              </a:solidFill>
              <a:latin typeface="Source Sans Pro" charset="0"/>
              <a:ea typeface="Source Sans Pro" charset="0"/>
              <a:cs typeface="Source Sans Pro" charset="0"/>
            </a:endParaRPr>
          </a:p>
          <a:p>
            <a:pPr>
              <a:lnSpc>
                <a:spcPts val="2650"/>
              </a:lnSpc>
            </a:pPr>
            <a:r>
              <a:rPr lang="en-GB" dirty="0">
                <a:solidFill>
                  <a:schemeClr val="tx2">
                    <a:lumMod val="85000"/>
                    <a:lumOff val="15000"/>
                  </a:schemeClr>
                </a:solidFill>
                <a:latin typeface="Source Sans Pro" charset="0"/>
                <a:ea typeface="Source Sans Pro" charset="0"/>
                <a:cs typeface="Source Sans Pro" charset="0"/>
              </a:rPr>
              <a:t>By the way, there are one or two issues with the hotel that we forgot to mention at your interview...</a:t>
            </a:r>
          </a:p>
          <a:p>
            <a:pPr>
              <a:lnSpc>
                <a:spcPts val="2650"/>
              </a:lnSpc>
            </a:pPr>
            <a:endParaRPr lang="en-GB" dirty="0">
              <a:solidFill>
                <a:schemeClr val="tx2">
                  <a:lumMod val="85000"/>
                  <a:lumOff val="15000"/>
                </a:schemeClr>
              </a:solidFill>
              <a:latin typeface="Source Sans Pro" charset="0"/>
              <a:ea typeface="Source Sans Pro" charset="0"/>
              <a:cs typeface="Source Sans Pro" charset="0"/>
            </a:endParaRPr>
          </a:p>
          <a:p>
            <a:pPr>
              <a:lnSpc>
                <a:spcPts val="2650"/>
              </a:lnSpc>
            </a:pPr>
            <a:endParaRPr lang="en-GB" dirty="0">
              <a:solidFill>
                <a:schemeClr val="tx2">
                  <a:lumMod val="85000"/>
                  <a:lumOff val="15000"/>
                </a:schemeClr>
              </a:solidFill>
              <a:latin typeface="Source Sans Pro" charset="0"/>
              <a:ea typeface="Source Sans Pro" charset="0"/>
              <a:cs typeface="Source Sans Pro" charset="0"/>
            </a:endParaRPr>
          </a:p>
        </p:txBody>
      </p:sp>
      <p:sp>
        <p:nvSpPr>
          <p:cNvPr id="19" name="TextBox 18"/>
          <p:cNvSpPr txBox="1"/>
          <p:nvPr/>
        </p:nvSpPr>
        <p:spPr>
          <a:xfrm>
            <a:off x="131823" y="5218115"/>
            <a:ext cx="8611653" cy="1015663"/>
          </a:xfrm>
          <a:prstGeom prst="rect">
            <a:avLst/>
          </a:prstGeom>
          <a:noFill/>
        </p:spPr>
        <p:txBody>
          <a:bodyPr wrap="none" rtlCol="0" anchor="ctr" anchorCtr="0">
            <a:spAutoFit/>
          </a:bodyPr>
          <a:lstStyle/>
          <a:p>
            <a:pPr algn="ctr"/>
            <a:r>
              <a:rPr lang="en-US" sz="6000" dirty="0">
                <a:solidFill>
                  <a:srgbClr val="C00000"/>
                </a:solidFill>
                <a:latin typeface="Aktiv Grotesk Black" panose="020B0904020202020204" pitchFamily="34" charset="0"/>
                <a:ea typeface="Montserrat" charset="0"/>
                <a:cs typeface="Aktiv Grotesk Black" panose="020B0904020202020204" pitchFamily="34" charset="0"/>
              </a:rPr>
              <a:t>CONGRATULATIONS</a:t>
            </a:r>
            <a:r>
              <a:rPr lang="en-US" sz="6000" b="1" dirty="0">
                <a:solidFill>
                  <a:srgbClr val="C00000"/>
                </a:solidFill>
                <a:latin typeface="Aktiv Grotesk Black" panose="020B0904020202020204" pitchFamily="34" charset="0"/>
                <a:ea typeface="Montserrat" charset="0"/>
                <a:cs typeface="Aktiv Grotesk Black" panose="020B0904020202020204" pitchFamily="34" charset="0"/>
              </a:rPr>
              <a:t>!</a:t>
            </a:r>
          </a:p>
        </p:txBody>
      </p:sp>
      <p:cxnSp>
        <p:nvCxnSpPr>
          <p:cNvPr id="22" name="Straight Connector 21"/>
          <p:cNvCxnSpPr/>
          <p:nvPr/>
        </p:nvCxnSpPr>
        <p:spPr>
          <a:xfrm>
            <a:off x="1257300" y="6220094"/>
            <a:ext cx="5991397" cy="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rotWithShape="1">
          <a:blip r:embed="rId3" cstate="print">
            <a:extLst>
              <a:ext uri="{28A0092B-C50C-407E-A947-70E740481C1C}">
                <a14:useLocalDpi xmlns:a14="http://schemas.microsoft.com/office/drawing/2010/main" val="0"/>
              </a:ext>
            </a:extLst>
          </a:blip>
          <a:srcRect l="19988" t="11806" r="22985"/>
          <a:stretch/>
        </p:blipFill>
        <p:spPr>
          <a:xfrm>
            <a:off x="9029700" y="-38101"/>
            <a:ext cx="15347950" cy="13754101"/>
          </a:xfrm>
          <a:prstGeom prst="rect">
            <a:avLst/>
          </a:prstGeom>
        </p:spPr>
      </p:pic>
      <p:pic>
        <p:nvPicPr>
          <p:cNvPr id="27" name="Picture 2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12312214"/>
            <a:ext cx="1734679" cy="1403786"/>
          </a:xfrm>
          <a:prstGeom prst="rect">
            <a:avLst/>
          </a:prstGeom>
        </p:spPr>
      </p:pic>
    </p:spTree>
    <p:extLst>
      <p:ext uri="{BB962C8B-B14F-4D97-AF65-F5344CB8AC3E}">
        <p14:creationId xmlns:p14="http://schemas.microsoft.com/office/powerpoint/2010/main" val="20297465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9438155" y="1209516"/>
            <a:ext cx="6211958" cy="1002839"/>
          </a:xfrm>
          <a:prstGeom prst="rect">
            <a:avLst/>
          </a:prstGeom>
          <a:noFill/>
        </p:spPr>
        <p:txBody>
          <a:bodyPr wrap="none" rtlCol="0" anchor="ctr" anchorCtr="0">
            <a:spAutoFit/>
          </a:bodyPr>
          <a:lstStyle/>
          <a:p>
            <a:pPr algn="ctr">
              <a:lnSpc>
                <a:spcPts val="7060"/>
              </a:lnSpc>
            </a:pPr>
            <a:r>
              <a:rPr lang="en-US" sz="6000" spc="200" dirty="0">
                <a:solidFill>
                  <a:srgbClr val="C00000"/>
                </a:solidFill>
                <a:latin typeface="Aktiv Grotesk Black" panose="020B0904020202020204" pitchFamily="34" charset="0"/>
                <a:ea typeface="Montserrat" charset="0"/>
                <a:cs typeface="Aktiv Grotesk Black" panose="020B0904020202020204" pitchFamily="34" charset="0"/>
              </a:rPr>
              <a:t>INFORMATION</a:t>
            </a:r>
          </a:p>
        </p:txBody>
      </p:sp>
      <p:sp>
        <p:nvSpPr>
          <p:cNvPr id="41" name="TextBox 40"/>
          <p:cNvSpPr txBox="1"/>
          <p:nvPr/>
        </p:nvSpPr>
        <p:spPr>
          <a:xfrm>
            <a:off x="11067878" y="10166371"/>
            <a:ext cx="1661032" cy="584775"/>
          </a:xfrm>
          <a:prstGeom prst="rect">
            <a:avLst/>
          </a:prstGeom>
          <a:noFill/>
        </p:spPr>
        <p:txBody>
          <a:bodyPr wrap="none" rtlCol="0" anchor="ctr" anchorCtr="0">
            <a:spAutoFit/>
          </a:bodyPr>
          <a:lstStyle/>
          <a:p>
            <a:pPr algn="ctr"/>
            <a:r>
              <a:rPr lang="en-US" sz="3200" b="1" dirty="0">
                <a:solidFill>
                  <a:srgbClr val="C00000"/>
                </a:solidFill>
                <a:latin typeface="Aktiv Grotesk Black" panose="020B0904020202020204" pitchFamily="34" charset="0"/>
                <a:ea typeface="Montserrat" charset="0"/>
                <a:cs typeface="Aktiv Grotesk Black" panose="020B0904020202020204" pitchFamily="34" charset="0"/>
              </a:rPr>
              <a:t>COSTS</a:t>
            </a:r>
          </a:p>
        </p:txBody>
      </p:sp>
      <p:sp>
        <p:nvSpPr>
          <p:cNvPr id="44" name="TextBox 43"/>
          <p:cNvSpPr txBox="1"/>
          <p:nvPr/>
        </p:nvSpPr>
        <p:spPr>
          <a:xfrm>
            <a:off x="16517100" y="10166371"/>
            <a:ext cx="1598516" cy="584775"/>
          </a:xfrm>
          <a:prstGeom prst="rect">
            <a:avLst/>
          </a:prstGeom>
          <a:noFill/>
        </p:spPr>
        <p:txBody>
          <a:bodyPr wrap="none" rtlCol="0" anchor="ctr" anchorCtr="0">
            <a:spAutoFit/>
          </a:bodyPr>
          <a:lstStyle/>
          <a:p>
            <a:pPr algn="ctr"/>
            <a:r>
              <a:rPr lang="en-US" sz="3200" b="1" dirty="0">
                <a:solidFill>
                  <a:srgbClr val="C00000"/>
                </a:solidFill>
                <a:latin typeface="Aktiv Grotesk Black" panose="020B0904020202020204" pitchFamily="34" charset="0"/>
                <a:ea typeface="Montserrat" charset="0"/>
                <a:cs typeface="Aktiv Grotesk Black" panose="020B0904020202020204" pitchFamily="34" charset="0"/>
              </a:rPr>
              <a:t>CLEAR</a:t>
            </a:r>
          </a:p>
        </p:txBody>
      </p:sp>
      <p:sp>
        <p:nvSpPr>
          <p:cNvPr id="59" name="Subtitle 2"/>
          <p:cNvSpPr txBox="1">
            <a:spLocks/>
          </p:cNvSpPr>
          <p:nvPr/>
        </p:nvSpPr>
        <p:spPr>
          <a:xfrm>
            <a:off x="9646786" y="10742627"/>
            <a:ext cx="4503208" cy="1604608"/>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650"/>
              </a:lnSpc>
            </a:pPr>
            <a:r>
              <a:rPr lang="en-GB" dirty="0">
                <a:solidFill>
                  <a:schemeClr val="tx1"/>
                </a:solidFill>
                <a:latin typeface="Aktiv Grotesk Light" panose="020B0404020202020204" pitchFamily="34" charset="0"/>
                <a:ea typeface="Aktiv Grotesk Light" panose="020B0404020202020204" pitchFamily="34" charset="0"/>
                <a:cs typeface="Aktiv Grotesk Light" panose="020B0404020202020204" pitchFamily="34" charset="0"/>
              </a:rPr>
              <a:t>You may need to spend money in order to get the hotel standard up; but you do have a limited budget</a:t>
            </a:r>
            <a:endParaRPr lang="en-US" dirty="0">
              <a:solidFill>
                <a:schemeClr val="tx1"/>
              </a:solidFill>
              <a:latin typeface="Aktiv Grotesk Light" panose="020B0404020202020204" pitchFamily="34" charset="0"/>
              <a:ea typeface="Aktiv Grotesk Light" panose="020B0404020202020204" pitchFamily="34" charset="0"/>
              <a:cs typeface="Aktiv Grotesk Light" panose="020B0404020202020204" pitchFamily="34" charset="0"/>
            </a:endParaRPr>
          </a:p>
        </p:txBody>
      </p:sp>
      <p:sp>
        <p:nvSpPr>
          <p:cNvPr id="60" name="Subtitle 2"/>
          <p:cNvSpPr txBox="1">
            <a:spLocks/>
          </p:cNvSpPr>
          <p:nvPr/>
        </p:nvSpPr>
        <p:spPr>
          <a:xfrm>
            <a:off x="15064748" y="10742627"/>
            <a:ext cx="4503208" cy="1604608"/>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650"/>
              </a:lnSpc>
            </a:pPr>
            <a:r>
              <a:rPr lang="en-US" dirty="0">
                <a:solidFill>
                  <a:schemeClr val="tx1"/>
                </a:solidFill>
                <a:latin typeface="Source Sans Pro" charset="0"/>
                <a:ea typeface="Source Sans Pro" charset="0"/>
                <a:cs typeface="Source Sans Pro" charset="0"/>
              </a:rPr>
              <a:t>You must write down full and clear solutions so your hotel team are able to enact your visions</a:t>
            </a:r>
          </a:p>
        </p:txBody>
      </p:sp>
      <p:sp>
        <p:nvSpPr>
          <p:cNvPr id="17" name="TextBox 16"/>
          <p:cNvSpPr txBox="1"/>
          <p:nvPr/>
        </p:nvSpPr>
        <p:spPr>
          <a:xfrm>
            <a:off x="11193663" y="9073188"/>
            <a:ext cx="1628972" cy="1002839"/>
          </a:xfrm>
          <a:prstGeom prst="rect">
            <a:avLst/>
          </a:prstGeom>
          <a:noFill/>
        </p:spPr>
        <p:txBody>
          <a:bodyPr wrap="none" rtlCol="0" anchor="ctr" anchorCtr="0">
            <a:spAutoFit/>
          </a:bodyPr>
          <a:lstStyle/>
          <a:p>
            <a:pPr algn="ctr">
              <a:lnSpc>
                <a:spcPts val="7060"/>
              </a:lnSpc>
            </a:pPr>
            <a:r>
              <a:rPr lang="en-US" sz="19900" b="1" spc="200" dirty="0">
                <a:solidFill>
                  <a:schemeClr val="tx2"/>
                </a:solidFill>
                <a:latin typeface="Montserrat" charset="0"/>
                <a:ea typeface="Montserrat" charset="0"/>
                <a:cs typeface="Montserrat" charset="0"/>
              </a:rPr>
              <a:t>£</a:t>
            </a:r>
          </a:p>
        </p:txBody>
      </p:sp>
      <p:cxnSp>
        <p:nvCxnSpPr>
          <p:cNvPr id="23" name="Straight Connector 22"/>
          <p:cNvCxnSpPr/>
          <p:nvPr/>
        </p:nvCxnSpPr>
        <p:spPr>
          <a:xfrm>
            <a:off x="10358852" y="2343965"/>
            <a:ext cx="4362511"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930659" y="2727212"/>
            <a:ext cx="18300084" cy="4585871"/>
          </a:xfrm>
          <a:prstGeom prst="rect">
            <a:avLst/>
          </a:prstGeom>
        </p:spPr>
        <p:txBody>
          <a:bodyPr wrap="square">
            <a:spAutoFit/>
          </a:bodyPr>
          <a:lstStyle/>
          <a:p>
            <a:pPr algn="ctr"/>
            <a:r>
              <a:rPr lang="en-GB" sz="2400" dirty="0">
                <a:solidFill>
                  <a:schemeClr val="tx2">
                    <a:lumMod val="85000"/>
                    <a:lumOff val="15000"/>
                  </a:schemeClr>
                </a:solidFill>
                <a:latin typeface="Aktiv Grotesk Light" panose="020B0404020202020204" pitchFamily="34" charset="0"/>
                <a:ea typeface="Aktiv Grotesk Light" panose="020B0404020202020204" pitchFamily="34" charset="0"/>
                <a:cs typeface="Aktiv Grotesk Light" panose="020B0404020202020204" pitchFamily="34" charset="0"/>
              </a:rPr>
              <a:t>At your very first meeting of the day, you are shocked to hear the hotel’s Bank Manager give you just 8 months to get the hotel to make a profit or he will shut you down. </a:t>
            </a:r>
          </a:p>
          <a:p>
            <a:pPr algn="ctr"/>
            <a:endParaRPr lang="en-GB" sz="2400" dirty="0">
              <a:solidFill>
                <a:schemeClr val="tx2">
                  <a:lumMod val="85000"/>
                  <a:lumOff val="15000"/>
                </a:schemeClr>
              </a:solidFill>
              <a:latin typeface="Aktiv Grotesk Light" panose="020B0404020202020204" pitchFamily="34" charset="0"/>
              <a:ea typeface="Aktiv Grotesk Light" panose="020B0404020202020204" pitchFamily="34" charset="0"/>
              <a:cs typeface="Aktiv Grotesk Light" panose="020B0404020202020204" pitchFamily="34" charset="0"/>
            </a:endParaRPr>
          </a:p>
          <a:p>
            <a:pPr algn="ctr"/>
            <a:r>
              <a:rPr lang="en-GB" sz="2400" dirty="0">
                <a:solidFill>
                  <a:schemeClr val="tx2">
                    <a:lumMod val="85000"/>
                    <a:lumOff val="15000"/>
                  </a:schemeClr>
                </a:solidFill>
                <a:latin typeface="Aktiv Grotesk Light" panose="020B0404020202020204" pitchFamily="34" charset="0"/>
                <a:ea typeface="Aktiv Grotesk Light" panose="020B0404020202020204" pitchFamily="34" charset="0"/>
                <a:cs typeface="Aktiv Grotesk Light" panose="020B0404020202020204" pitchFamily="34" charset="0"/>
              </a:rPr>
              <a:t>The Owner informs you that the hotel hasn’t made any money for 15 years and needs a huge shake up but doesn’t know what to do. Unfortunately, the Owner leaves the hotel immediately to run his other businesses, hands you the keys and asks you to send on monthly results; basically, he is leaving it all up to you.</a:t>
            </a:r>
          </a:p>
          <a:p>
            <a:pPr algn="ctr"/>
            <a:endParaRPr lang="en-GB" sz="2400" dirty="0">
              <a:solidFill>
                <a:schemeClr val="tx2">
                  <a:lumMod val="85000"/>
                  <a:lumOff val="15000"/>
                </a:schemeClr>
              </a:solidFill>
              <a:latin typeface="Aktiv Grotesk Light" panose="020B0404020202020204" pitchFamily="34" charset="0"/>
              <a:ea typeface="Aktiv Grotesk Light" panose="020B0404020202020204" pitchFamily="34" charset="0"/>
              <a:cs typeface="Aktiv Grotesk Light" panose="020B0404020202020204" pitchFamily="34" charset="0"/>
            </a:endParaRPr>
          </a:p>
          <a:p>
            <a:pPr algn="ctr"/>
            <a:r>
              <a:rPr lang="en-GB" sz="2400" dirty="0">
                <a:solidFill>
                  <a:schemeClr val="tx2">
                    <a:lumMod val="85000"/>
                    <a:lumOff val="15000"/>
                  </a:schemeClr>
                </a:solidFill>
                <a:latin typeface="Aktiv Grotesk Light" panose="020B0404020202020204" pitchFamily="34" charset="0"/>
                <a:ea typeface="Aktiv Grotesk Light" panose="020B0404020202020204" pitchFamily="34" charset="0"/>
                <a:cs typeface="Aktiv Grotesk Light" panose="020B0404020202020204" pitchFamily="34" charset="0"/>
              </a:rPr>
              <a:t>You decide to work within each department during your first day and make a list of some of the things that need fixing urgently. The list is 8 items long for each department and you must now decide what needs to be done first.</a:t>
            </a:r>
          </a:p>
          <a:p>
            <a:pPr algn="ctr"/>
            <a:endParaRPr lang="en-GB" sz="2400" dirty="0">
              <a:solidFill>
                <a:schemeClr val="tx2">
                  <a:lumMod val="85000"/>
                  <a:lumOff val="15000"/>
                </a:schemeClr>
              </a:solidFill>
              <a:latin typeface="Aktiv Grotesk Light" panose="020B0404020202020204" pitchFamily="34" charset="0"/>
              <a:ea typeface="Aktiv Grotesk Light" panose="020B0404020202020204" pitchFamily="34" charset="0"/>
              <a:cs typeface="Aktiv Grotesk Light" panose="020B0404020202020204" pitchFamily="34" charset="0"/>
            </a:endParaRPr>
          </a:p>
          <a:p>
            <a:pPr algn="ctr"/>
            <a:r>
              <a:rPr lang="en-GB" sz="2400" dirty="0">
                <a:solidFill>
                  <a:schemeClr val="tx2">
                    <a:lumMod val="85000"/>
                    <a:lumOff val="15000"/>
                  </a:schemeClr>
                </a:solidFill>
                <a:latin typeface="Aktiv Grotesk Light" panose="020B0404020202020204" pitchFamily="34" charset="0"/>
                <a:ea typeface="Aktiv Grotesk Light" panose="020B0404020202020204" pitchFamily="34" charset="0"/>
                <a:cs typeface="Aktiv Grotesk Light" panose="020B0404020202020204" pitchFamily="34" charset="0"/>
              </a:rPr>
              <a:t>Your team must keep the following in mind when changing the hotel:</a:t>
            </a:r>
          </a:p>
          <a:p>
            <a:pPr algn="ctr"/>
            <a:endParaRPr lang="en-GB" sz="2800" dirty="0">
              <a:solidFill>
                <a:schemeClr val="tx2">
                  <a:lumMod val="85000"/>
                  <a:lumOff val="15000"/>
                </a:schemeClr>
              </a:solidFill>
              <a:latin typeface="Aktiv Grotesk Light" panose="020B0404020202020204" pitchFamily="34" charset="0"/>
              <a:ea typeface="Aktiv Grotesk Light" panose="020B0404020202020204" pitchFamily="34" charset="0"/>
              <a:cs typeface="Aktiv Grotesk Light" panose="020B0404020202020204" pitchFamily="34" charset="0"/>
            </a:endParaRPr>
          </a:p>
        </p:txBody>
      </p:sp>
      <p:pic>
        <p:nvPicPr>
          <p:cNvPr id="2068" name="Picture 20" descr="Image result for EXPLAIN icon"/>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9760" r="19915"/>
          <a:stretch/>
        </p:blipFill>
        <p:spPr bwMode="auto">
          <a:xfrm>
            <a:off x="15874401" y="7827940"/>
            <a:ext cx="2726575" cy="2372880"/>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p:cNvSpPr txBox="1"/>
          <p:nvPr/>
        </p:nvSpPr>
        <p:spPr>
          <a:xfrm>
            <a:off x="5511342" y="10166371"/>
            <a:ext cx="2182008" cy="584775"/>
          </a:xfrm>
          <a:prstGeom prst="rect">
            <a:avLst/>
          </a:prstGeom>
          <a:noFill/>
        </p:spPr>
        <p:txBody>
          <a:bodyPr wrap="none" rtlCol="0" anchor="ctr" anchorCtr="0">
            <a:spAutoFit/>
          </a:bodyPr>
          <a:lstStyle/>
          <a:p>
            <a:pPr algn="ctr"/>
            <a:r>
              <a:rPr lang="en-US" sz="3200" dirty="0">
                <a:solidFill>
                  <a:srgbClr val="C00000"/>
                </a:solidFill>
                <a:latin typeface="Aktiv Grotesk Black" panose="020B0904020202020204" pitchFamily="34" charset="0"/>
                <a:ea typeface="Montserrat" charset="0"/>
                <a:cs typeface="Aktiv Grotesk Black" panose="020B0904020202020204" pitchFamily="34" charset="0"/>
              </a:rPr>
              <a:t>TIMELINE</a:t>
            </a:r>
          </a:p>
        </p:txBody>
      </p:sp>
      <p:sp>
        <p:nvSpPr>
          <p:cNvPr id="63" name="Subtitle 2"/>
          <p:cNvSpPr txBox="1">
            <a:spLocks/>
          </p:cNvSpPr>
          <p:nvPr/>
        </p:nvSpPr>
        <p:spPr>
          <a:xfrm>
            <a:off x="4346645" y="10742627"/>
            <a:ext cx="4503210" cy="1604608"/>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650"/>
              </a:lnSpc>
            </a:pPr>
            <a:r>
              <a:rPr lang="en-GB" dirty="0">
                <a:solidFill>
                  <a:schemeClr val="tx1"/>
                </a:solidFill>
                <a:latin typeface="Aktiv Grotesk Light" panose="020B0404020202020204" pitchFamily="34" charset="0"/>
                <a:ea typeface="Aktiv Grotesk Light" panose="020B0404020202020204" pitchFamily="34" charset="0"/>
                <a:cs typeface="Aktiv Grotesk Light" panose="020B0404020202020204" pitchFamily="34" charset="0"/>
              </a:rPr>
              <a:t>You only have 8 months to make profit so you need to consider ideas that will have quick results</a:t>
            </a:r>
            <a:endParaRPr lang="en-US" dirty="0">
              <a:solidFill>
                <a:schemeClr val="tx1"/>
              </a:solidFill>
              <a:latin typeface="Aktiv Grotesk Light" panose="020B0404020202020204" pitchFamily="34" charset="0"/>
              <a:ea typeface="Aktiv Grotesk Light" panose="020B0404020202020204" pitchFamily="34" charset="0"/>
              <a:cs typeface="Aktiv Grotesk Light" panose="020B0404020202020204" pitchFamily="34" charset="0"/>
            </a:endParaRPr>
          </a:p>
        </p:txBody>
      </p:sp>
      <p:pic>
        <p:nvPicPr>
          <p:cNvPr id="2076" name="Picture 28" descr="Related imag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713022" y="7892226"/>
            <a:ext cx="2303892" cy="2308594"/>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6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2642971" y="12352855"/>
            <a:ext cx="1734679" cy="1403786"/>
          </a:xfrm>
          <a:prstGeom prst="rect">
            <a:avLst/>
          </a:prstGeom>
        </p:spPr>
      </p:pic>
    </p:spTree>
    <p:extLst>
      <p:ext uri="{BB962C8B-B14F-4D97-AF65-F5344CB8AC3E}">
        <p14:creationId xmlns:p14="http://schemas.microsoft.com/office/powerpoint/2010/main" val="430678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2" descr="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0393" y="1507713"/>
            <a:ext cx="9275678" cy="1120181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2562167" y="6207883"/>
            <a:ext cx="8005718" cy="1002839"/>
          </a:xfrm>
          <a:prstGeom prst="rect">
            <a:avLst/>
          </a:prstGeom>
          <a:noFill/>
        </p:spPr>
        <p:txBody>
          <a:bodyPr wrap="none" rtlCol="0" anchor="ctr" anchorCtr="0">
            <a:spAutoFit/>
          </a:bodyPr>
          <a:lstStyle/>
          <a:p>
            <a:pPr algn="ctr">
              <a:lnSpc>
                <a:spcPts val="7060"/>
              </a:lnSpc>
            </a:pPr>
            <a:r>
              <a:rPr lang="en-US" sz="6000" b="1" spc="200" dirty="0">
                <a:solidFill>
                  <a:srgbClr val="C00000"/>
                </a:solidFill>
                <a:latin typeface="Aktiv Grotesk Black" panose="020B0904020202020204" pitchFamily="34" charset="0"/>
                <a:ea typeface="Montserrat" charset="0"/>
                <a:cs typeface="Aktiv Grotesk Black" panose="020B0904020202020204" pitchFamily="34" charset="0"/>
              </a:rPr>
              <a:t>ABOUT THE HOTEL</a:t>
            </a:r>
          </a:p>
        </p:txBody>
      </p:sp>
      <p:cxnSp>
        <p:nvCxnSpPr>
          <p:cNvPr id="21" name="Straight Connector 20"/>
          <p:cNvCxnSpPr/>
          <p:nvPr/>
        </p:nvCxnSpPr>
        <p:spPr>
          <a:xfrm>
            <a:off x="3708397" y="7823244"/>
            <a:ext cx="49420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512721" y="8216382"/>
            <a:ext cx="7474349" cy="830997"/>
          </a:xfrm>
          <a:prstGeom prst="rect">
            <a:avLst/>
          </a:prstGeom>
        </p:spPr>
        <p:txBody>
          <a:bodyPr wrap="square">
            <a:spAutoFit/>
          </a:bodyPr>
          <a:lstStyle/>
          <a:p>
            <a:pPr algn="ctr"/>
            <a:r>
              <a:rPr lang="en-GB" sz="2400" dirty="0">
                <a:solidFill>
                  <a:schemeClr val="tx2">
                    <a:lumMod val="85000"/>
                    <a:lumOff val="15000"/>
                  </a:schemeClr>
                </a:solidFill>
                <a:latin typeface="Aktiv Grotesk Light" panose="020B0404020202020204" pitchFamily="34" charset="0"/>
                <a:ea typeface="Aktiv Grotesk Light" panose="020B0404020202020204" pitchFamily="34" charset="0"/>
                <a:cs typeface="Aktiv Grotesk Light" panose="020B0404020202020204" pitchFamily="34" charset="0"/>
              </a:rPr>
              <a:t>The hotel is positioned on the clifftops of Bournemouth, a coastal city in Dorset.</a:t>
            </a:r>
          </a:p>
        </p:txBody>
      </p:sp>
      <p:grpSp>
        <p:nvGrpSpPr>
          <p:cNvPr id="43" name="Group 3"/>
          <p:cNvGrpSpPr>
            <a:grpSpLocks/>
          </p:cNvGrpSpPr>
          <p:nvPr/>
        </p:nvGrpSpPr>
        <p:grpSpPr bwMode="auto">
          <a:xfrm>
            <a:off x="14298232" y="2732777"/>
            <a:ext cx="8749982" cy="9139341"/>
            <a:chOff x="2784" y="1344"/>
            <a:chExt cx="2640" cy="2640"/>
          </a:xfrm>
        </p:grpSpPr>
        <p:sp>
          <p:nvSpPr>
            <p:cNvPr id="44" name="Oval 4"/>
            <p:cNvSpPr>
              <a:spLocks noChangeArrowheads="1"/>
            </p:cNvSpPr>
            <p:nvPr/>
          </p:nvSpPr>
          <p:spPr bwMode="auto">
            <a:xfrm>
              <a:off x="2784" y="3600"/>
              <a:ext cx="384" cy="384"/>
            </a:xfrm>
            <a:prstGeom prst="ellipse">
              <a:avLst/>
            </a:prstGeom>
            <a:noFill/>
            <a:ln w="28575">
              <a:solidFill>
                <a:srgbClr val="FF3300"/>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en-GB"/>
            </a:p>
          </p:txBody>
        </p:sp>
        <p:pic>
          <p:nvPicPr>
            <p:cNvPr id="45" name="Picture 5" descr="Map circ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2" y="1344"/>
              <a:ext cx="1712" cy="1708"/>
            </a:xfrm>
            <a:prstGeom prst="rect">
              <a:avLst/>
            </a:prstGeom>
            <a:noFill/>
            <a:extLst>
              <a:ext uri="{909E8E84-426E-40DD-AFC4-6F175D3DCCD1}">
                <a14:hiddenFill xmlns:a14="http://schemas.microsoft.com/office/drawing/2010/main">
                  <a:solidFill>
                    <a:srgbClr val="FFFFFF"/>
                  </a:solidFill>
                </a14:hiddenFill>
              </a:ext>
            </a:extLst>
          </p:spPr>
        </p:pic>
        <p:sp>
          <p:nvSpPr>
            <p:cNvPr id="46" name="Oval 6"/>
            <p:cNvSpPr>
              <a:spLocks noChangeArrowheads="1"/>
            </p:cNvSpPr>
            <p:nvPr/>
          </p:nvSpPr>
          <p:spPr bwMode="auto">
            <a:xfrm>
              <a:off x="3696" y="1344"/>
              <a:ext cx="1728" cy="1710"/>
            </a:xfrm>
            <a:prstGeom prst="ellipse">
              <a:avLst/>
            </a:prstGeom>
            <a:noFill/>
            <a:ln w="28575">
              <a:solidFill>
                <a:srgbClr val="FF3300"/>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en-GB"/>
            </a:p>
          </p:txBody>
        </p:sp>
        <p:sp>
          <p:nvSpPr>
            <p:cNvPr id="47" name="Line 7"/>
            <p:cNvSpPr>
              <a:spLocks noChangeShapeType="1"/>
            </p:cNvSpPr>
            <p:nvPr/>
          </p:nvSpPr>
          <p:spPr bwMode="auto">
            <a:xfrm flipV="1">
              <a:off x="3120" y="2928"/>
              <a:ext cx="720" cy="72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pic>
        <p:nvPicPr>
          <p:cNvPr id="58" name="Picture 5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12312214"/>
            <a:ext cx="1734679" cy="1403786"/>
          </a:xfrm>
          <a:prstGeom prst="rect">
            <a:avLst/>
          </a:prstGeom>
        </p:spPr>
      </p:pic>
    </p:spTree>
    <p:extLst>
      <p:ext uri="{BB962C8B-B14F-4D97-AF65-F5344CB8AC3E}">
        <p14:creationId xmlns:p14="http://schemas.microsoft.com/office/powerpoint/2010/main" val="836331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4089" y="4994729"/>
            <a:ext cx="3401893" cy="1002839"/>
          </a:xfrm>
          <a:prstGeom prst="rect">
            <a:avLst/>
          </a:prstGeom>
          <a:noFill/>
        </p:spPr>
        <p:txBody>
          <a:bodyPr wrap="none" rtlCol="0" anchor="ctr" anchorCtr="0">
            <a:spAutoFit/>
          </a:bodyPr>
          <a:lstStyle/>
          <a:p>
            <a:pPr algn="ctr">
              <a:lnSpc>
                <a:spcPts val="7060"/>
              </a:lnSpc>
            </a:pPr>
            <a:r>
              <a:rPr lang="en-US" sz="6000" b="1" spc="200" dirty="0">
                <a:solidFill>
                  <a:srgbClr val="C00000"/>
                </a:solidFill>
                <a:latin typeface="Aktiv Grotesk Black" panose="020B0904020202020204" pitchFamily="34" charset="0"/>
                <a:ea typeface="Montserrat" charset="0"/>
                <a:cs typeface="Aktiv Grotesk Black" panose="020B0904020202020204" pitchFamily="34" charset="0"/>
              </a:rPr>
              <a:t>ROOMS</a:t>
            </a:r>
          </a:p>
        </p:txBody>
      </p:sp>
      <p:cxnSp>
        <p:nvCxnSpPr>
          <p:cNvPr id="20" name="Straight Connector 19"/>
          <p:cNvCxnSpPr/>
          <p:nvPr/>
        </p:nvCxnSpPr>
        <p:spPr>
          <a:xfrm>
            <a:off x="2926040" y="6764858"/>
            <a:ext cx="483820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486377" y="7388933"/>
            <a:ext cx="9717532" cy="2677656"/>
          </a:xfrm>
          <a:prstGeom prst="rect">
            <a:avLst/>
          </a:prstGeom>
        </p:spPr>
        <p:txBody>
          <a:bodyPr wrap="square">
            <a:spAutoFit/>
          </a:bodyPr>
          <a:lstStyle/>
          <a:p>
            <a:pPr algn="ctr"/>
            <a:r>
              <a:rPr lang="en-GB" sz="2400" dirty="0">
                <a:solidFill>
                  <a:schemeClr val="tx2">
                    <a:lumMod val="85000"/>
                    <a:lumOff val="15000"/>
                  </a:schemeClr>
                </a:solidFill>
                <a:latin typeface="Aktiv Grotesk Light" panose="020B0404020202020204" pitchFamily="34" charset="0"/>
                <a:ea typeface="Aktiv Grotesk Light" panose="020B0404020202020204" pitchFamily="34" charset="0"/>
                <a:cs typeface="Aktiv Grotesk Light" panose="020B0404020202020204" pitchFamily="34" charset="0"/>
              </a:rPr>
              <a:t>There are 100 bedrooms (all of good standard):</a:t>
            </a:r>
          </a:p>
          <a:p>
            <a:pPr algn="ctr"/>
            <a:endParaRPr lang="en-GB" sz="2400" dirty="0">
              <a:solidFill>
                <a:schemeClr val="tx2">
                  <a:lumMod val="85000"/>
                  <a:lumOff val="15000"/>
                </a:schemeClr>
              </a:solidFill>
              <a:latin typeface="Aktiv Grotesk Light" panose="020B0404020202020204" pitchFamily="34" charset="0"/>
              <a:ea typeface="Aktiv Grotesk Light" panose="020B0404020202020204" pitchFamily="34" charset="0"/>
              <a:cs typeface="Aktiv Grotesk Light" panose="020B0404020202020204" pitchFamily="34" charset="0"/>
            </a:endParaRPr>
          </a:p>
          <a:p>
            <a:pPr marL="457200" indent="-457200" algn="ctr">
              <a:buFont typeface="Arial" panose="020B0604020202020204" pitchFamily="34" charset="0"/>
              <a:buChar char="•"/>
            </a:pPr>
            <a:r>
              <a:rPr lang="en-GB" sz="2400" dirty="0">
                <a:solidFill>
                  <a:schemeClr val="tx2">
                    <a:lumMod val="85000"/>
                    <a:lumOff val="15000"/>
                  </a:schemeClr>
                </a:solidFill>
                <a:latin typeface="Aktiv Grotesk Light" panose="020B0404020202020204" pitchFamily="34" charset="0"/>
                <a:ea typeface="Aktiv Grotesk Light" panose="020B0404020202020204" pitchFamily="34" charset="0"/>
                <a:cs typeface="Aktiv Grotesk Light" panose="020B0404020202020204" pitchFamily="34" charset="0"/>
              </a:rPr>
              <a:t>20 Singles</a:t>
            </a:r>
          </a:p>
          <a:p>
            <a:pPr marL="457200" indent="-457200" algn="ctr">
              <a:buFont typeface="Arial" panose="020B0604020202020204" pitchFamily="34" charset="0"/>
              <a:buChar char="•"/>
            </a:pPr>
            <a:endParaRPr lang="en-GB" sz="2400" dirty="0">
              <a:solidFill>
                <a:schemeClr val="tx2">
                  <a:lumMod val="85000"/>
                  <a:lumOff val="15000"/>
                </a:schemeClr>
              </a:solidFill>
              <a:latin typeface="Aktiv Grotesk Light" panose="020B0404020202020204" pitchFamily="34" charset="0"/>
              <a:ea typeface="Aktiv Grotesk Light" panose="020B0404020202020204" pitchFamily="34" charset="0"/>
              <a:cs typeface="Aktiv Grotesk Light" panose="020B0404020202020204" pitchFamily="34" charset="0"/>
            </a:endParaRPr>
          </a:p>
          <a:p>
            <a:pPr marL="457200" indent="-457200" algn="ctr">
              <a:buFont typeface="Arial" panose="020B0604020202020204" pitchFamily="34" charset="0"/>
              <a:buChar char="•"/>
            </a:pPr>
            <a:r>
              <a:rPr lang="en-GB" sz="2400" dirty="0">
                <a:solidFill>
                  <a:schemeClr val="tx2">
                    <a:lumMod val="85000"/>
                    <a:lumOff val="15000"/>
                  </a:schemeClr>
                </a:solidFill>
                <a:latin typeface="Aktiv Grotesk Light" panose="020B0404020202020204" pitchFamily="34" charset="0"/>
                <a:ea typeface="Aktiv Grotesk Light" panose="020B0404020202020204" pitchFamily="34" charset="0"/>
                <a:cs typeface="Aktiv Grotesk Light" panose="020B0404020202020204" pitchFamily="34" charset="0"/>
              </a:rPr>
              <a:t>40 Doubles</a:t>
            </a:r>
          </a:p>
          <a:p>
            <a:pPr marL="457200" indent="-457200" algn="ctr">
              <a:buFont typeface="Arial" panose="020B0604020202020204" pitchFamily="34" charset="0"/>
              <a:buChar char="•"/>
            </a:pPr>
            <a:endParaRPr lang="en-GB" sz="2400" dirty="0">
              <a:solidFill>
                <a:schemeClr val="tx2">
                  <a:lumMod val="85000"/>
                  <a:lumOff val="15000"/>
                </a:schemeClr>
              </a:solidFill>
              <a:latin typeface="Aktiv Grotesk Light" panose="020B0404020202020204" pitchFamily="34" charset="0"/>
              <a:ea typeface="Aktiv Grotesk Light" panose="020B0404020202020204" pitchFamily="34" charset="0"/>
              <a:cs typeface="Aktiv Grotesk Light" panose="020B0404020202020204" pitchFamily="34" charset="0"/>
            </a:endParaRPr>
          </a:p>
          <a:p>
            <a:pPr marL="457200" indent="-457200" algn="ctr">
              <a:buFont typeface="Arial" panose="020B0604020202020204" pitchFamily="34" charset="0"/>
              <a:buChar char="•"/>
            </a:pPr>
            <a:r>
              <a:rPr lang="en-GB" sz="2400" dirty="0">
                <a:solidFill>
                  <a:schemeClr val="tx2">
                    <a:lumMod val="85000"/>
                    <a:lumOff val="15000"/>
                  </a:schemeClr>
                </a:solidFill>
                <a:latin typeface="Aktiv Grotesk Light" panose="020B0404020202020204" pitchFamily="34" charset="0"/>
                <a:ea typeface="Aktiv Grotesk Light" panose="020B0404020202020204" pitchFamily="34" charset="0"/>
                <a:cs typeface="Aktiv Grotesk Light" panose="020B0404020202020204" pitchFamily="34" charset="0"/>
              </a:rPr>
              <a:t>40 Twins</a:t>
            </a:r>
          </a:p>
        </p:txBody>
      </p:sp>
      <p:pic>
        <p:nvPicPr>
          <p:cNvPr id="16396" name="Picture 12" descr="Bedroom Interior Setup"/>
          <p:cNvPicPr>
            <a:picLocks noChangeAspect="1" noChangeArrowheads="1"/>
          </p:cNvPicPr>
          <p:nvPr/>
        </p:nvPicPr>
        <p:blipFill rotWithShape="1">
          <a:blip r:embed="rId3">
            <a:extLst>
              <a:ext uri="{28A0092B-C50C-407E-A947-70E740481C1C}">
                <a14:useLocalDpi xmlns:a14="http://schemas.microsoft.com/office/drawing/2010/main" val="0"/>
              </a:ext>
            </a:extLst>
          </a:blip>
          <a:srcRect t="26254"/>
          <a:stretch/>
        </p:blipFill>
        <p:spPr bwMode="auto">
          <a:xfrm>
            <a:off x="11014396" y="7200900"/>
            <a:ext cx="13363255" cy="6575831"/>
          </a:xfrm>
          <a:prstGeom prst="rect">
            <a:avLst/>
          </a:prstGeom>
          <a:noFill/>
          <a:extLst>
            <a:ext uri="{909E8E84-426E-40DD-AFC4-6F175D3DCCD1}">
              <a14:hiddenFill xmlns:a14="http://schemas.microsoft.com/office/drawing/2010/main">
                <a:solidFill>
                  <a:srgbClr val="FFFFFF"/>
                </a:solidFill>
              </a14:hiddenFill>
            </a:ext>
          </a:extLst>
        </p:spPr>
      </p:pic>
      <p:pic>
        <p:nvPicPr>
          <p:cNvPr id="16398" name="Picture 14" descr="Laptop on Table"/>
          <p:cNvPicPr>
            <a:picLocks noChangeAspect="1" noChangeArrowheads="1"/>
          </p:cNvPicPr>
          <p:nvPr/>
        </p:nvPicPr>
        <p:blipFill rotWithShape="1">
          <a:blip r:embed="rId4">
            <a:extLst>
              <a:ext uri="{28A0092B-C50C-407E-A947-70E740481C1C}">
                <a14:useLocalDpi xmlns:a14="http://schemas.microsoft.com/office/drawing/2010/main" val="0"/>
              </a:ext>
            </a:extLst>
          </a:blip>
          <a:srcRect t="19879"/>
          <a:stretch/>
        </p:blipFill>
        <p:spPr bwMode="auto">
          <a:xfrm>
            <a:off x="11014396" y="-19050"/>
            <a:ext cx="13363255" cy="703155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12312214"/>
            <a:ext cx="1734679" cy="1403786"/>
          </a:xfrm>
          <a:prstGeom prst="rect">
            <a:avLst/>
          </a:prstGeom>
        </p:spPr>
      </p:pic>
    </p:spTree>
    <p:extLst>
      <p:ext uri="{BB962C8B-B14F-4D97-AF65-F5344CB8AC3E}">
        <p14:creationId xmlns:p14="http://schemas.microsoft.com/office/powerpoint/2010/main" val="2364809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5276981" y="5316875"/>
            <a:ext cx="4588115" cy="1002839"/>
          </a:xfrm>
          <a:prstGeom prst="rect">
            <a:avLst/>
          </a:prstGeom>
          <a:noFill/>
        </p:spPr>
        <p:txBody>
          <a:bodyPr wrap="none" rtlCol="0" anchor="ctr" anchorCtr="0">
            <a:spAutoFit/>
          </a:bodyPr>
          <a:lstStyle/>
          <a:p>
            <a:pPr algn="ctr">
              <a:lnSpc>
                <a:spcPts val="7060"/>
              </a:lnSpc>
            </a:pPr>
            <a:r>
              <a:rPr lang="en-US" sz="6000" b="1" spc="200" dirty="0">
                <a:solidFill>
                  <a:srgbClr val="C00000"/>
                </a:solidFill>
                <a:latin typeface="Aktiv Grotesk Black" panose="020B0904020202020204" pitchFamily="34" charset="0"/>
                <a:ea typeface="Montserrat" charset="0"/>
                <a:cs typeface="Aktiv Grotesk Black" panose="020B0904020202020204" pitchFamily="34" charset="0"/>
              </a:rPr>
              <a:t>FACILTIES</a:t>
            </a:r>
          </a:p>
        </p:txBody>
      </p:sp>
      <p:cxnSp>
        <p:nvCxnSpPr>
          <p:cNvPr id="21" name="Straight Connector 20"/>
          <p:cNvCxnSpPr/>
          <p:nvPr/>
        </p:nvCxnSpPr>
        <p:spPr>
          <a:xfrm>
            <a:off x="15752758" y="6874289"/>
            <a:ext cx="360204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2925439" y="7428865"/>
            <a:ext cx="9717532" cy="830997"/>
          </a:xfrm>
          <a:prstGeom prst="rect">
            <a:avLst/>
          </a:prstGeom>
        </p:spPr>
        <p:txBody>
          <a:bodyPr wrap="square">
            <a:spAutoFit/>
          </a:bodyPr>
          <a:lstStyle/>
          <a:p>
            <a:pPr algn="ctr"/>
            <a:r>
              <a:rPr lang="en-GB" sz="2400" dirty="0">
                <a:solidFill>
                  <a:schemeClr val="tx2">
                    <a:lumMod val="85000"/>
                    <a:lumOff val="15000"/>
                  </a:schemeClr>
                </a:solidFill>
                <a:latin typeface="Aktiv Grotesk Light" panose="020B0404020202020204" pitchFamily="34" charset="0"/>
                <a:ea typeface="Aktiv Grotesk Light" panose="020B0404020202020204" pitchFamily="34" charset="0"/>
                <a:cs typeface="Aktiv Grotesk Light" panose="020B0404020202020204" pitchFamily="34" charset="0"/>
              </a:rPr>
              <a:t>There is an indoor and outdoor pool at your hotel, as well as access to the public beach. </a:t>
            </a:r>
          </a:p>
        </p:txBody>
      </p:sp>
      <p:pic>
        <p:nvPicPr>
          <p:cNvPr id="12" name="Picture 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11735136" cy="7824402"/>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val="0"/>
              </a:ext>
            </a:extLst>
          </a:blip>
          <a:srcRect b="22936"/>
          <a:stretch/>
        </p:blipFill>
        <p:spPr>
          <a:xfrm>
            <a:off x="0" y="7963269"/>
            <a:ext cx="11735136" cy="5793961"/>
          </a:xfrm>
          <a:prstGeom prst="rect">
            <a:avLst/>
          </a:prstGeom>
        </p:spPr>
      </p:pic>
      <p:pic>
        <p:nvPicPr>
          <p:cNvPr id="17" name="Picture 1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2642971" y="12352855"/>
            <a:ext cx="1734679" cy="1403786"/>
          </a:xfrm>
          <a:prstGeom prst="rect">
            <a:avLst/>
          </a:prstGeom>
        </p:spPr>
      </p:pic>
    </p:spTree>
    <p:extLst>
      <p:ext uri="{BB962C8B-B14F-4D97-AF65-F5344CB8AC3E}">
        <p14:creationId xmlns:p14="http://schemas.microsoft.com/office/powerpoint/2010/main" val="443803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29167" y="4994729"/>
            <a:ext cx="3531736" cy="1002839"/>
          </a:xfrm>
          <a:prstGeom prst="rect">
            <a:avLst/>
          </a:prstGeom>
          <a:noFill/>
        </p:spPr>
        <p:txBody>
          <a:bodyPr wrap="none" rtlCol="0" anchor="ctr" anchorCtr="0">
            <a:spAutoFit/>
          </a:bodyPr>
          <a:lstStyle/>
          <a:p>
            <a:pPr algn="ctr">
              <a:lnSpc>
                <a:spcPts val="7060"/>
              </a:lnSpc>
            </a:pPr>
            <a:r>
              <a:rPr lang="en-US" sz="6000" b="1" spc="200" dirty="0">
                <a:solidFill>
                  <a:srgbClr val="C00000"/>
                </a:solidFill>
                <a:latin typeface="Aktiv Grotesk Black" panose="020B0904020202020204" pitchFamily="34" charset="0"/>
                <a:ea typeface="Montserrat" charset="0"/>
                <a:cs typeface="Aktiv Grotesk Black" panose="020B0904020202020204" pitchFamily="34" charset="0"/>
              </a:rPr>
              <a:t>EVENTS</a:t>
            </a:r>
          </a:p>
        </p:txBody>
      </p:sp>
      <p:cxnSp>
        <p:nvCxnSpPr>
          <p:cNvPr id="20" name="Straight Connector 19"/>
          <p:cNvCxnSpPr/>
          <p:nvPr/>
        </p:nvCxnSpPr>
        <p:spPr>
          <a:xfrm>
            <a:off x="2926040" y="6764858"/>
            <a:ext cx="483820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486377" y="7388933"/>
            <a:ext cx="9717532" cy="830997"/>
          </a:xfrm>
          <a:prstGeom prst="rect">
            <a:avLst/>
          </a:prstGeom>
        </p:spPr>
        <p:txBody>
          <a:bodyPr wrap="square">
            <a:spAutoFit/>
          </a:bodyPr>
          <a:lstStyle/>
          <a:p>
            <a:pPr algn="ctr"/>
            <a:r>
              <a:rPr lang="en-GB" sz="2400" dirty="0">
                <a:solidFill>
                  <a:schemeClr val="tx2">
                    <a:lumMod val="85000"/>
                    <a:lumOff val="15000"/>
                  </a:schemeClr>
                </a:solidFill>
                <a:latin typeface="Aktiv Grotesk Light" panose="020B0404020202020204" pitchFamily="34" charset="0"/>
                <a:ea typeface="Aktiv Grotesk Light" panose="020B0404020202020204" pitchFamily="34" charset="0"/>
                <a:cs typeface="Aktiv Grotesk Light" panose="020B0404020202020204" pitchFamily="34" charset="0"/>
              </a:rPr>
              <a:t>The hotel has a function room that accommodates </a:t>
            </a:r>
          </a:p>
          <a:p>
            <a:pPr algn="ctr"/>
            <a:r>
              <a:rPr lang="en-GB" sz="2400" dirty="0">
                <a:solidFill>
                  <a:schemeClr val="tx2">
                    <a:lumMod val="85000"/>
                    <a:lumOff val="15000"/>
                  </a:schemeClr>
                </a:solidFill>
                <a:latin typeface="Aktiv Grotesk Light" panose="020B0404020202020204" pitchFamily="34" charset="0"/>
                <a:ea typeface="Aktiv Grotesk Light" panose="020B0404020202020204" pitchFamily="34" charset="0"/>
                <a:cs typeface="Aktiv Grotesk Light" panose="020B0404020202020204" pitchFamily="34" charset="0"/>
              </a:rPr>
              <a:t>up to 100 guests. </a:t>
            </a:r>
          </a:p>
        </p:txBody>
      </p:sp>
      <p:pic>
        <p:nvPicPr>
          <p:cNvPr id="19" name="Picture 1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2312214"/>
            <a:ext cx="1734679" cy="1403786"/>
          </a:xfrm>
          <a:prstGeom prst="rect">
            <a:avLst/>
          </a:prstGeom>
        </p:spPr>
      </p:pic>
      <p:pic>
        <p:nvPicPr>
          <p:cNvPr id="9" name="Picture 8"/>
          <p:cNvPicPr>
            <a:picLocks noChangeAspect="1"/>
          </p:cNvPicPr>
          <p:nvPr/>
        </p:nvPicPr>
        <p:blipFill rotWithShape="1">
          <a:blip r:embed="rId4" cstate="email">
            <a:extLst>
              <a:ext uri="{28A0092B-C50C-407E-A947-70E740481C1C}">
                <a14:useLocalDpi xmlns:a14="http://schemas.microsoft.com/office/drawing/2010/main" val="0"/>
              </a:ext>
            </a:extLst>
          </a:blip>
          <a:srcRect t="20817"/>
          <a:stretch/>
        </p:blipFill>
        <p:spPr>
          <a:xfrm>
            <a:off x="11145671" y="-1"/>
            <a:ext cx="13231979" cy="7912153"/>
          </a:xfrm>
          <a:prstGeom prst="rect">
            <a:avLst/>
          </a:prstGeom>
        </p:spPr>
      </p:pic>
      <p:pic>
        <p:nvPicPr>
          <p:cNvPr id="18434" name="Picture 2" descr="Clear Flute Glasses on Black Tray"/>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7151178" y="8058150"/>
            <a:ext cx="7226472" cy="56578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6" cstate="email">
            <a:extLst>
              <a:ext uri="{28A0092B-C50C-407E-A947-70E740481C1C}">
                <a14:useLocalDpi xmlns:a14="http://schemas.microsoft.com/office/drawing/2010/main" val="0"/>
              </a:ext>
            </a:extLst>
          </a:blip>
          <a:srcRect l="31538"/>
          <a:stretch/>
        </p:blipFill>
        <p:spPr>
          <a:xfrm>
            <a:off x="11182349" y="8058150"/>
            <a:ext cx="5810251" cy="5657850"/>
          </a:xfrm>
          <a:prstGeom prst="rect">
            <a:avLst/>
          </a:prstGeom>
        </p:spPr>
      </p:pic>
    </p:spTree>
    <p:extLst>
      <p:ext uri="{BB962C8B-B14F-4D97-AF65-F5344CB8AC3E}">
        <p14:creationId xmlns:p14="http://schemas.microsoft.com/office/powerpoint/2010/main" val="2223385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5679707" y="5313605"/>
            <a:ext cx="7473521" cy="1002839"/>
          </a:xfrm>
          <a:prstGeom prst="rect">
            <a:avLst/>
          </a:prstGeom>
          <a:noFill/>
        </p:spPr>
        <p:txBody>
          <a:bodyPr wrap="none" rtlCol="0" anchor="ctr" anchorCtr="0">
            <a:spAutoFit/>
          </a:bodyPr>
          <a:lstStyle/>
          <a:p>
            <a:pPr algn="ctr">
              <a:lnSpc>
                <a:spcPts val="7060"/>
              </a:lnSpc>
            </a:pPr>
            <a:r>
              <a:rPr lang="en-US" sz="6000" b="1" spc="200" dirty="0">
                <a:solidFill>
                  <a:srgbClr val="C00000"/>
                </a:solidFill>
                <a:latin typeface="Aktiv Grotesk Black" panose="020B0904020202020204" pitchFamily="34" charset="0"/>
                <a:ea typeface="Montserrat" charset="0"/>
                <a:cs typeface="Aktiv Grotesk Black" panose="020B0904020202020204" pitchFamily="34" charset="0"/>
              </a:rPr>
              <a:t>FOOD AND DRINK</a:t>
            </a:r>
          </a:p>
        </p:txBody>
      </p:sp>
      <p:cxnSp>
        <p:nvCxnSpPr>
          <p:cNvPr id="21" name="Straight Connector 20"/>
          <p:cNvCxnSpPr/>
          <p:nvPr/>
        </p:nvCxnSpPr>
        <p:spPr>
          <a:xfrm>
            <a:off x="16779033" y="6871019"/>
            <a:ext cx="49420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4455906" y="7381505"/>
            <a:ext cx="9717532" cy="1261884"/>
          </a:xfrm>
          <a:prstGeom prst="rect">
            <a:avLst/>
          </a:prstGeom>
        </p:spPr>
        <p:txBody>
          <a:bodyPr wrap="square">
            <a:spAutoFit/>
          </a:bodyPr>
          <a:lstStyle/>
          <a:p>
            <a:pPr algn="ctr"/>
            <a:r>
              <a:rPr lang="en-GB" sz="2400" dirty="0">
                <a:solidFill>
                  <a:schemeClr val="tx2">
                    <a:lumMod val="85000"/>
                    <a:lumOff val="15000"/>
                  </a:schemeClr>
                </a:solidFill>
                <a:latin typeface="Aktiv Grotesk Light" panose="020B0404020202020204" pitchFamily="34" charset="0"/>
                <a:ea typeface="Aktiv Grotesk Light" panose="020B0404020202020204" pitchFamily="34" charset="0"/>
                <a:cs typeface="Aktiv Grotesk Light" panose="020B0404020202020204" pitchFamily="34" charset="0"/>
              </a:rPr>
              <a:t>The hotel has both a bar and restaurant that </a:t>
            </a:r>
          </a:p>
          <a:p>
            <a:pPr algn="ctr"/>
            <a:r>
              <a:rPr lang="en-GB" sz="2400" dirty="0">
                <a:solidFill>
                  <a:schemeClr val="tx2">
                    <a:lumMod val="85000"/>
                    <a:lumOff val="15000"/>
                  </a:schemeClr>
                </a:solidFill>
                <a:latin typeface="Aktiv Grotesk Light" panose="020B0404020202020204" pitchFamily="34" charset="0"/>
                <a:ea typeface="Aktiv Grotesk Light" panose="020B0404020202020204" pitchFamily="34" charset="0"/>
                <a:cs typeface="Aktiv Grotesk Light" panose="020B0404020202020204" pitchFamily="34" charset="0"/>
              </a:rPr>
              <a:t>covers 100 guests. </a:t>
            </a:r>
          </a:p>
          <a:p>
            <a:pPr algn="ctr"/>
            <a:r>
              <a:rPr lang="en-GB" sz="2800" dirty="0">
                <a:solidFill>
                  <a:schemeClr val="tx2">
                    <a:lumMod val="85000"/>
                    <a:lumOff val="15000"/>
                  </a:schemeClr>
                </a:solidFill>
                <a:latin typeface="Aktiv Grotesk Light" panose="020B0404020202020204" pitchFamily="34" charset="0"/>
                <a:ea typeface="Aktiv Grotesk Light" panose="020B0404020202020204" pitchFamily="34" charset="0"/>
                <a:cs typeface="Aktiv Grotesk Light" panose="020B0404020202020204" pitchFamily="34" charset="0"/>
              </a:rPr>
              <a:t>. </a:t>
            </a:r>
          </a:p>
        </p:txBody>
      </p:sp>
      <p:pic>
        <p:nvPicPr>
          <p:cNvPr id="13" name="Picture 1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642971" y="12352855"/>
            <a:ext cx="1734679" cy="1403786"/>
          </a:xfrm>
          <a:prstGeom prst="rect">
            <a:avLst/>
          </a:prstGeom>
        </p:spPr>
      </p:pic>
      <p:pic>
        <p:nvPicPr>
          <p:cNvPr id="14" name="Picture 13"/>
          <p:cNvPicPr>
            <a:picLocks noChangeAspect="1"/>
          </p:cNvPicPr>
          <p:nvPr/>
        </p:nvPicPr>
        <p:blipFill rotWithShape="1">
          <a:blip r:embed="rId4" cstate="email">
            <a:extLst>
              <a:ext uri="{28A0092B-C50C-407E-A947-70E740481C1C}">
                <a14:useLocalDpi xmlns:a14="http://schemas.microsoft.com/office/drawing/2010/main" val="0"/>
              </a:ext>
            </a:extLst>
          </a:blip>
          <a:srcRect r="5737"/>
          <a:stretch/>
        </p:blipFill>
        <p:spPr>
          <a:xfrm>
            <a:off x="-1" y="0"/>
            <a:ext cx="14208125" cy="8087747"/>
          </a:xfrm>
          <a:prstGeom prst="rect">
            <a:avLst/>
          </a:prstGeom>
        </p:spPr>
      </p:pic>
      <p:pic>
        <p:nvPicPr>
          <p:cNvPr id="13314" name="Picture 2" descr="Chef Holding Tray With Breads"/>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15047"/>
          <a:stretch/>
        </p:blipFill>
        <p:spPr bwMode="auto">
          <a:xfrm>
            <a:off x="0" y="8265360"/>
            <a:ext cx="6991350" cy="5491281"/>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Brown Wooden Ba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181850" y="8265361"/>
            <a:ext cx="7026275" cy="545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997454"/>
      </p:ext>
    </p:extLst>
  </p:cSld>
  <p:clrMapOvr>
    <a:masterClrMapping/>
  </p:clrMapOvr>
</p:sld>
</file>

<file path=ppt/theme/theme1.xml><?xml version="1.0" encoding="utf-8"?>
<a:theme xmlns:a="http://schemas.openxmlformats.org/drawingml/2006/main" name="Default Theme">
  <a:themeElements>
    <a:clrScheme name="Custom 1">
      <a:dk1>
        <a:srgbClr val="7F7F7F"/>
      </a:dk1>
      <a:lt1>
        <a:srgbClr val="FFFFFF"/>
      </a:lt1>
      <a:dk2>
        <a:srgbClr val="000000"/>
      </a:dk2>
      <a:lt2>
        <a:srgbClr val="FFFFFF"/>
      </a:lt2>
      <a:accent1>
        <a:srgbClr val="2E2E35"/>
      </a:accent1>
      <a:accent2>
        <a:srgbClr val="FFCCB7"/>
      </a:accent2>
      <a:accent3>
        <a:srgbClr val="9F9EA2"/>
      </a:accent3>
      <a:accent4>
        <a:srgbClr val="D7D5D4"/>
      </a:accent4>
      <a:accent5>
        <a:srgbClr val="2E2E35"/>
      </a:accent5>
      <a:accent6>
        <a:srgbClr val="9F9EA2"/>
      </a:accent6>
      <a:hlink>
        <a:srgbClr val="F33B48"/>
      </a:hlink>
      <a:folHlink>
        <a:srgbClr val="FFC000"/>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42843</TotalTime>
  <Words>867</Words>
  <Application>Microsoft Office PowerPoint</Application>
  <PresentationFormat>Custom</PresentationFormat>
  <Paragraphs>98</Paragraphs>
  <Slides>15</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Aktiv Grotesk Black</vt:lpstr>
      <vt:lpstr>Aktiv Grotesk Light</vt:lpstr>
      <vt:lpstr>Arial</vt:lpstr>
      <vt:lpstr>Calibri Light</vt:lpstr>
      <vt:lpstr>Gill Sans MT</vt:lpstr>
      <vt:lpstr>Lato Light</vt:lpstr>
      <vt:lpstr>Montserrat</vt:lpstr>
      <vt:lpstr>Montserrat Hairline</vt:lpstr>
      <vt:lpstr>Montserrat Light</vt:lpstr>
      <vt:lpstr>Source Sans Pro</vt:lpstr>
      <vt:lpstr>Source Sans Pro Light</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Eisenstadt, Madison</dc:creator>
  <cp:keywords/>
  <dc:description/>
  <cp:lastModifiedBy>Manangazira, Farirai V</cp:lastModifiedBy>
  <cp:revision>6380</cp:revision>
  <cp:lastPrinted>2019-06-12T08:11:36Z</cp:lastPrinted>
  <dcterms:created xsi:type="dcterms:W3CDTF">2014-11-12T21:47:38Z</dcterms:created>
  <dcterms:modified xsi:type="dcterms:W3CDTF">2024-07-04T12:21:52Z</dcterms:modified>
  <cp:category/>
</cp:coreProperties>
</file>