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4"/>
    <p:sldMasterId id="2147483890" r:id="rId5"/>
    <p:sldMasterId id="2147483927" r:id="rId6"/>
    <p:sldMasterId id="2147483964" r:id="rId7"/>
  </p:sldMasterIdLst>
  <p:notesMasterIdLst>
    <p:notesMasterId r:id="rId21"/>
  </p:notesMasterIdLst>
  <p:handoutMasterIdLst>
    <p:handoutMasterId r:id="rId22"/>
  </p:handoutMasterIdLst>
  <p:sldIdLst>
    <p:sldId id="269" r:id="rId8"/>
    <p:sldId id="287" r:id="rId9"/>
    <p:sldId id="295" r:id="rId10"/>
    <p:sldId id="293" r:id="rId11"/>
    <p:sldId id="291" r:id="rId12"/>
    <p:sldId id="286" r:id="rId13"/>
    <p:sldId id="290" r:id="rId14"/>
    <p:sldId id="283" r:id="rId15"/>
    <p:sldId id="288" r:id="rId16"/>
    <p:sldId id="294" r:id="rId17"/>
    <p:sldId id="292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42" autoAdjust="0"/>
  </p:normalViewPr>
  <p:slideViewPr>
    <p:cSldViewPr snapToGrid="0" snapToObjects="1">
      <p:cViewPr varScale="1">
        <p:scale>
          <a:sx n="72" d="100"/>
          <a:sy n="72" d="100"/>
        </p:scale>
        <p:origin x="19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bbs, Lianne M" userId="bc9dc6d5-fa4a-42a9-93b8-0215bf6f6bf6" providerId="ADAL" clId="{797A2184-ABAF-48A7-B427-557AEE621A01}"/>
    <pc:docChg chg="modSld">
      <pc:chgData name="Cribbs, Lianne M" userId="bc9dc6d5-fa4a-42a9-93b8-0215bf6f6bf6" providerId="ADAL" clId="{797A2184-ABAF-48A7-B427-557AEE621A01}" dt="2023-05-25T22:35:42.387" v="10" actId="20577"/>
      <pc:docMkLst>
        <pc:docMk/>
      </pc:docMkLst>
      <pc:sldChg chg="modSp mod">
        <pc:chgData name="Cribbs, Lianne M" userId="bc9dc6d5-fa4a-42a9-93b8-0215bf6f6bf6" providerId="ADAL" clId="{797A2184-ABAF-48A7-B427-557AEE621A01}" dt="2023-05-25T22:35:37.117" v="7" actId="20577"/>
        <pc:sldMkLst>
          <pc:docMk/>
          <pc:sldMk cId="557504706" sldId="284"/>
        </pc:sldMkLst>
        <pc:spChg chg="mod">
          <ac:chgData name="Cribbs, Lianne M" userId="bc9dc6d5-fa4a-42a9-93b8-0215bf6f6bf6" providerId="ADAL" clId="{797A2184-ABAF-48A7-B427-557AEE621A01}" dt="2023-05-25T22:35:37.117" v="7" actId="20577"/>
          <ac:spMkLst>
            <pc:docMk/>
            <pc:sldMk cId="557504706" sldId="284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797A2184-ABAF-48A7-B427-557AEE621A01}" dt="2023-05-25T22:35:42.387" v="10" actId="20577"/>
        <pc:sldMkLst>
          <pc:docMk/>
          <pc:sldMk cId="1639022899" sldId="285"/>
        </pc:sldMkLst>
        <pc:spChg chg="mod">
          <ac:chgData name="Cribbs, Lianne M" userId="bc9dc6d5-fa4a-42a9-93b8-0215bf6f6bf6" providerId="ADAL" clId="{797A2184-ABAF-48A7-B427-557AEE621A01}" dt="2023-05-25T22:35:42.387" v="10" actId="20577"/>
          <ac:spMkLst>
            <pc:docMk/>
            <pc:sldMk cId="1639022899" sldId="285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797A2184-ABAF-48A7-B427-557AEE621A01}" dt="2023-05-25T22:35:20.385" v="5" actId="20577"/>
        <pc:sldMkLst>
          <pc:docMk/>
          <pc:sldMk cId="1126619760" sldId="288"/>
        </pc:sldMkLst>
        <pc:spChg chg="mod">
          <ac:chgData name="Cribbs, Lianne M" userId="bc9dc6d5-fa4a-42a9-93b8-0215bf6f6bf6" providerId="ADAL" clId="{797A2184-ABAF-48A7-B427-557AEE621A01}" dt="2023-05-25T22:35:20.385" v="5" actId="20577"/>
          <ac:spMkLst>
            <pc:docMk/>
            <pc:sldMk cId="1126619760" sldId="288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797A2184-ABAF-48A7-B427-557AEE621A01}" dt="2023-05-25T22:35:14.307" v="4" actId="1076"/>
        <pc:sldMkLst>
          <pc:docMk/>
          <pc:sldMk cId="3128925180" sldId="290"/>
        </pc:sldMkLst>
        <pc:spChg chg="mod">
          <ac:chgData name="Cribbs, Lianne M" userId="bc9dc6d5-fa4a-42a9-93b8-0215bf6f6bf6" providerId="ADAL" clId="{797A2184-ABAF-48A7-B427-557AEE621A01}" dt="2023-05-25T22:35:14.307" v="4" actId="1076"/>
          <ac:spMkLst>
            <pc:docMk/>
            <pc:sldMk cId="3128925180" sldId="290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797A2184-ABAF-48A7-B427-557AEE621A01}" dt="2023-05-25T22:35:26.049" v="6" actId="20577"/>
        <pc:sldMkLst>
          <pc:docMk/>
          <pc:sldMk cId="3577524352" sldId="294"/>
        </pc:sldMkLst>
        <pc:spChg chg="mod">
          <ac:chgData name="Cribbs, Lianne M" userId="bc9dc6d5-fa4a-42a9-93b8-0215bf6f6bf6" providerId="ADAL" clId="{797A2184-ABAF-48A7-B427-557AEE621A01}" dt="2023-05-25T22:35:26.049" v="6" actId="20577"/>
          <ac:spMkLst>
            <pc:docMk/>
            <pc:sldMk cId="3577524352" sldId="294"/>
            <ac:spMk id="5" creationId="{D094E477-D025-9439-D6EF-68CF9F9FAEFE}"/>
          </ac:spMkLst>
        </pc:spChg>
      </pc:sldChg>
      <pc:sldChg chg="modSp mod">
        <pc:chgData name="Cribbs, Lianne M" userId="bc9dc6d5-fa4a-42a9-93b8-0215bf6f6bf6" providerId="ADAL" clId="{797A2184-ABAF-48A7-B427-557AEE621A01}" dt="2023-05-25T22:34:58.145" v="3" actId="20577"/>
        <pc:sldMkLst>
          <pc:docMk/>
          <pc:sldMk cId="3012644841" sldId="295"/>
        </pc:sldMkLst>
        <pc:spChg chg="mod">
          <ac:chgData name="Cribbs, Lianne M" userId="bc9dc6d5-fa4a-42a9-93b8-0215bf6f6bf6" providerId="ADAL" clId="{797A2184-ABAF-48A7-B427-557AEE621A01}" dt="2023-05-25T22:34:58.145" v="3" actId="20577"/>
          <ac:spMkLst>
            <pc:docMk/>
            <pc:sldMk cId="3012644841" sldId="295"/>
            <ac:spMk id="5" creationId="{D094E477-D025-9439-D6EF-68CF9F9FAEFE}"/>
          </ac:spMkLst>
        </pc:spChg>
      </pc:sldChg>
    </pc:docChg>
  </pc:docChgLst>
  <pc:docChgLst>
    <pc:chgData name="Cribbs, Lianne M" userId="bc9dc6d5-fa4a-42a9-93b8-0215bf6f6bf6" providerId="ADAL" clId="{C4DC1CB5-8119-4779-9994-B57058E7CD2E}"/>
    <pc:docChg chg="modSld">
      <pc:chgData name="Cribbs, Lianne M" userId="bc9dc6d5-fa4a-42a9-93b8-0215bf6f6bf6" providerId="ADAL" clId="{C4DC1CB5-8119-4779-9994-B57058E7CD2E}" dt="2023-06-09T08:23:53.154" v="274" actId="962"/>
      <pc:docMkLst>
        <pc:docMk/>
      </pc:docMkLst>
      <pc:sldChg chg="modSp">
        <pc:chgData name="Cribbs, Lianne M" userId="bc9dc6d5-fa4a-42a9-93b8-0215bf6f6bf6" providerId="ADAL" clId="{C4DC1CB5-8119-4779-9994-B57058E7CD2E}" dt="2023-06-09T08:21:58.932" v="260" actId="962"/>
        <pc:sldMkLst>
          <pc:docMk/>
          <pc:sldMk cId="1492455479" sldId="269"/>
        </pc:sldMkLst>
        <pc:picChg chg="mod">
          <ac:chgData name="Cribbs, Lianne M" userId="bc9dc6d5-fa4a-42a9-93b8-0215bf6f6bf6" providerId="ADAL" clId="{C4DC1CB5-8119-4779-9994-B57058E7CD2E}" dt="2023-06-09T08:21:58.932" v="260" actId="962"/>
          <ac:picMkLst>
            <pc:docMk/>
            <pc:sldMk cId="1492455479" sldId="269"/>
            <ac:picMk id="2" creationId="{566F79CC-7806-3593-0391-5778A482488D}"/>
          </ac:picMkLst>
        </pc:picChg>
      </pc:sldChg>
      <pc:sldChg chg="modSp mod">
        <pc:chgData name="Cribbs, Lianne M" userId="bc9dc6d5-fa4a-42a9-93b8-0215bf6f6bf6" providerId="ADAL" clId="{C4DC1CB5-8119-4779-9994-B57058E7CD2E}" dt="2023-06-09T08:23:15.720" v="267" actId="962"/>
        <pc:sldMkLst>
          <pc:docMk/>
          <pc:sldMk cId="3623373297" sldId="283"/>
        </pc:sldMkLst>
        <pc:picChg chg="mod">
          <ac:chgData name="Cribbs, Lianne M" userId="bc9dc6d5-fa4a-42a9-93b8-0215bf6f6bf6" providerId="ADAL" clId="{C4DC1CB5-8119-4779-9994-B57058E7CD2E}" dt="2023-06-09T08:23:15.720" v="267" actId="962"/>
          <ac:picMkLst>
            <pc:docMk/>
            <pc:sldMk cId="3623373297" sldId="283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44.642" v="273" actId="962"/>
        <pc:sldMkLst>
          <pc:docMk/>
          <pc:sldMk cId="557504706" sldId="284"/>
        </pc:sldMkLst>
        <pc:picChg chg="mod">
          <ac:chgData name="Cribbs, Lianne M" userId="bc9dc6d5-fa4a-42a9-93b8-0215bf6f6bf6" providerId="ADAL" clId="{C4DC1CB5-8119-4779-9994-B57058E7CD2E}" dt="2023-06-09T08:23:44.642" v="273" actId="962"/>
          <ac:picMkLst>
            <pc:docMk/>
            <pc:sldMk cId="557504706" sldId="284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53.154" v="274" actId="962"/>
        <pc:sldMkLst>
          <pc:docMk/>
          <pc:sldMk cId="1639022899" sldId="285"/>
        </pc:sldMkLst>
        <pc:picChg chg="mod">
          <ac:chgData name="Cribbs, Lianne M" userId="bc9dc6d5-fa4a-42a9-93b8-0215bf6f6bf6" providerId="ADAL" clId="{C4DC1CB5-8119-4779-9994-B57058E7CD2E}" dt="2023-06-09T08:23:53.154" v="274" actId="962"/>
          <ac:picMkLst>
            <pc:docMk/>
            <pc:sldMk cId="1639022899" sldId="285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03.243" v="265" actId="962"/>
        <pc:sldMkLst>
          <pc:docMk/>
          <pc:sldMk cId="2909399167" sldId="286"/>
        </pc:sldMkLst>
        <pc:picChg chg="mod">
          <ac:chgData name="Cribbs, Lianne M" userId="bc9dc6d5-fa4a-42a9-93b8-0215bf6f6bf6" providerId="ADAL" clId="{C4DC1CB5-8119-4779-9994-B57058E7CD2E}" dt="2023-06-09T08:23:03.243" v="265" actId="962"/>
          <ac:picMkLst>
            <pc:docMk/>
            <pc:sldMk cId="2909399167" sldId="286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2:31.131" v="261" actId="962"/>
        <pc:sldMkLst>
          <pc:docMk/>
          <pc:sldMk cId="1879164001" sldId="287"/>
        </pc:sldMkLst>
        <pc:picChg chg="mod">
          <ac:chgData name="Cribbs, Lianne M" userId="bc9dc6d5-fa4a-42a9-93b8-0215bf6f6bf6" providerId="ADAL" clId="{C4DC1CB5-8119-4779-9994-B57058E7CD2E}" dt="2023-06-09T08:22:31.131" v="261" actId="962"/>
          <ac:picMkLst>
            <pc:docMk/>
            <pc:sldMk cId="1879164001" sldId="287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23.034" v="268" actId="962"/>
        <pc:sldMkLst>
          <pc:docMk/>
          <pc:sldMk cId="1126619760" sldId="288"/>
        </pc:sldMkLst>
        <pc:picChg chg="mod">
          <ac:chgData name="Cribbs, Lianne M" userId="bc9dc6d5-fa4a-42a9-93b8-0215bf6f6bf6" providerId="ADAL" clId="{C4DC1CB5-8119-4779-9994-B57058E7CD2E}" dt="2023-06-09T08:23:23.034" v="268" actId="962"/>
          <ac:picMkLst>
            <pc:docMk/>
            <pc:sldMk cId="1126619760" sldId="288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09.206" v="266" actId="962"/>
        <pc:sldMkLst>
          <pc:docMk/>
          <pc:sldMk cId="3128925180" sldId="290"/>
        </pc:sldMkLst>
        <pc:picChg chg="mod">
          <ac:chgData name="Cribbs, Lianne M" userId="bc9dc6d5-fa4a-42a9-93b8-0215bf6f6bf6" providerId="ADAL" clId="{C4DC1CB5-8119-4779-9994-B57058E7CD2E}" dt="2023-06-09T08:23:09.206" v="266" actId="962"/>
          <ac:picMkLst>
            <pc:docMk/>
            <pc:sldMk cId="3128925180" sldId="290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2:56.848" v="264" actId="962"/>
        <pc:sldMkLst>
          <pc:docMk/>
          <pc:sldMk cId="3860208686" sldId="291"/>
        </pc:sldMkLst>
        <pc:picChg chg="mod">
          <ac:chgData name="Cribbs, Lianne M" userId="bc9dc6d5-fa4a-42a9-93b8-0215bf6f6bf6" providerId="ADAL" clId="{C4DC1CB5-8119-4779-9994-B57058E7CD2E}" dt="2023-06-09T08:22:56.848" v="264" actId="962"/>
          <ac:picMkLst>
            <pc:docMk/>
            <pc:sldMk cId="3860208686" sldId="291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35.526" v="270" actId="962"/>
        <pc:sldMkLst>
          <pc:docMk/>
          <pc:sldMk cId="2907570378" sldId="292"/>
        </pc:sldMkLst>
        <pc:picChg chg="mod">
          <ac:chgData name="Cribbs, Lianne M" userId="bc9dc6d5-fa4a-42a9-93b8-0215bf6f6bf6" providerId="ADAL" clId="{C4DC1CB5-8119-4779-9994-B57058E7CD2E}" dt="2023-06-09T08:23:35.526" v="270" actId="962"/>
          <ac:picMkLst>
            <pc:docMk/>
            <pc:sldMk cId="2907570378" sldId="292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2:49.935" v="263" actId="962"/>
        <pc:sldMkLst>
          <pc:docMk/>
          <pc:sldMk cId="2441375488" sldId="293"/>
        </pc:sldMkLst>
        <pc:picChg chg="mod">
          <ac:chgData name="Cribbs, Lianne M" userId="bc9dc6d5-fa4a-42a9-93b8-0215bf6f6bf6" providerId="ADAL" clId="{C4DC1CB5-8119-4779-9994-B57058E7CD2E}" dt="2023-06-09T08:22:49.935" v="263" actId="962"/>
          <ac:picMkLst>
            <pc:docMk/>
            <pc:sldMk cId="2441375488" sldId="293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3:29.815" v="269" actId="962"/>
        <pc:sldMkLst>
          <pc:docMk/>
          <pc:sldMk cId="3577524352" sldId="294"/>
        </pc:sldMkLst>
        <pc:picChg chg="mod">
          <ac:chgData name="Cribbs, Lianne M" userId="bc9dc6d5-fa4a-42a9-93b8-0215bf6f6bf6" providerId="ADAL" clId="{C4DC1CB5-8119-4779-9994-B57058E7CD2E}" dt="2023-06-09T08:23:29.815" v="269" actId="962"/>
          <ac:picMkLst>
            <pc:docMk/>
            <pc:sldMk cId="3577524352" sldId="294"/>
            <ac:picMk id="7" creationId="{ABAC01D6-A606-55E1-7B8E-E809C6F7199F}"/>
          </ac:picMkLst>
        </pc:picChg>
      </pc:sldChg>
      <pc:sldChg chg="modSp mod">
        <pc:chgData name="Cribbs, Lianne M" userId="bc9dc6d5-fa4a-42a9-93b8-0215bf6f6bf6" providerId="ADAL" clId="{C4DC1CB5-8119-4779-9994-B57058E7CD2E}" dt="2023-06-09T08:22:41.435" v="262" actId="962"/>
        <pc:sldMkLst>
          <pc:docMk/>
          <pc:sldMk cId="3012644841" sldId="295"/>
        </pc:sldMkLst>
        <pc:picChg chg="mod">
          <ac:chgData name="Cribbs, Lianne M" userId="bc9dc6d5-fa4a-42a9-93b8-0215bf6f6bf6" providerId="ADAL" clId="{C4DC1CB5-8119-4779-9994-B57058E7CD2E}" dt="2023-06-09T08:22:41.435" v="262" actId="962"/>
          <ac:picMkLst>
            <pc:docMk/>
            <pc:sldMk cId="3012644841" sldId="295"/>
            <ac:picMk id="7" creationId="{ABAC01D6-A606-55E1-7B8E-E809C6F7199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- Blac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oE_Logo_Black" descr="Logo - University of Essex">
            <a:extLst>
              <a:ext uri="{FF2B5EF4-FFF2-40B4-BE49-F238E27FC236}">
                <a16:creationId xmlns:a16="http://schemas.microsoft.com/office/drawing/2014/main" id="{91F64F71-DD94-BE43-A1BF-90989C0C6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C6F89C8B-0CBB-8642-991D-39E97AB68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_BG">
            <a:extLst>
              <a:ext uri="{FF2B5EF4-FFF2-40B4-BE49-F238E27FC236}">
                <a16:creationId xmlns:a16="http://schemas.microsoft.com/office/drawing/2014/main" id="{5D4998F0-DC3A-364F-ACFE-A254B6B4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7" name="Divider_Line">
            <a:extLst>
              <a:ext uri="{FF2B5EF4-FFF2-40B4-BE49-F238E27FC236}">
                <a16:creationId xmlns:a16="http://schemas.microsoft.com/office/drawing/2014/main" id="{822F4922-0983-EE45-B259-9B6104905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45288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_Whit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8" name="Coloured_Boarder">
            <a:extLst>
              <a:ext uri="{FF2B5EF4-FFF2-40B4-BE49-F238E27FC236}">
                <a16:creationId xmlns:a16="http://schemas.microsoft.com/office/drawing/2014/main" id="{B314EC19-20AC-8D4D-9C1B-2543B45C4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75" y="1244333"/>
            <a:ext cx="7965391" cy="4824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_BG">
            <a:extLst>
              <a:ext uri="{FF2B5EF4-FFF2-40B4-BE49-F238E27FC236}">
                <a16:creationId xmlns:a16="http://schemas.microsoft.com/office/drawing/2014/main" id="{AC8BCD2D-A1D4-B941-B5ED-4FC7122E5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104" y="1319533"/>
            <a:ext cx="7894320" cy="4673600"/>
          </a:xfrm>
          <a:prstGeom prst="rect">
            <a:avLst/>
          </a:prstGeom>
          <a:solidFill>
            <a:schemeClr val="accent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4" name="Divider_Line">
            <a:extLst>
              <a:ext uri="{FF2B5EF4-FFF2-40B4-BE49-F238E27FC236}">
                <a16:creationId xmlns:a16="http://schemas.microsoft.com/office/drawing/2014/main" id="{AC99BCA3-B941-824C-9684-BAA8B857B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513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2978079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dient Colour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900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899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28" r:id="rId2"/>
    <p:sldLayoutId id="2147483817" r:id="rId3"/>
    <p:sldLayoutId id="2147483872" r:id="rId4"/>
    <p:sldLayoutId id="2147483847" r:id="rId5"/>
    <p:sldLayoutId id="2147483875" r:id="rId6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76A4823C-7BE2-CC3F-C6F3-B588DE71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25" y="1413843"/>
            <a:ext cx="10493375" cy="1491139"/>
          </a:xfrm>
        </p:spPr>
        <p:txBody>
          <a:bodyPr/>
          <a:lstStyle/>
          <a:p>
            <a:r>
              <a:rPr lang="en-GB" sz="8800" dirty="0">
                <a:latin typeface="Bahnschrift Light SemiCondensed" panose="020B0502040204020203" pitchFamily="34" charset="0"/>
              </a:rPr>
              <a:t>EDI Key Dates 2023</a:t>
            </a:r>
            <a:endParaRPr lang="en-US" sz="8800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D8BDC08-79E0-3701-6C73-5D57D67F3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625" y="3108182"/>
            <a:ext cx="10493375" cy="1048035"/>
          </a:xfrm>
        </p:spPr>
        <p:txBody>
          <a:bodyPr/>
          <a:lstStyle/>
          <a:p>
            <a:r>
              <a:rPr lang="en-US" dirty="0"/>
              <a:t>(Non-Religious)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2E651E81-66B8-A0A4-261F-6270E94031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0003" y="4854795"/>
            <a:ext cx="2359327" cy="1049418"/>
          </a:xfrm>
        </p:spPr>
        <p:txBody>
          <a:bodyPr/>
          <a:lstStyle/>
          <a:p>
            <a:r>
              <a:rPr lang="en-US" dirty="0"/>
              <a:t>Inclusion Team     </a:t>
            </a:r>
          </a:p>
          <a:p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66F79CC-7806-3593-0391-5778A482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009" y="3783427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45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366411"/>
            <a:ext cx="10493375" cy="1116263"/>
          </a:xfrm>
        </p:spPr>
        <p:txBody>
          <a:bodyPr/>
          <a:lstStyle/>
          <a:p>
            <a:r>
              <a:rPr lang="en-GB" sz="6600" dirty="0"/>
              <a:t>September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3" anchor="b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World Alzheimer’s Month</a:t>
            </a:r>
          </a:p>
          <a:p>
            <a:pPr algn="ctr"/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10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Suicide Prevention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Afro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18-24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Week of Happiness at Work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Equal Pay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September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Celebrate Bisexuality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2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796961" y="1366411"/>
            <a:ext cx="10493375" cy="1116263"/>
          </a:xfrm>
        </p:spPr>
        <p:txBody>
          <a:bodyPr/>
          <a:lstStyle/>
          <a:p>
            <a:r>
              <a:rPr lang="en-GB" sz="6600" dirty="0"/>
              <a:t>October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3" anchor="ctr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Black History Month</a:t>
            </a: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Global Diversity Month</a:t>
            </a: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Down Syndrome Awareness Month</a:t>
            </a: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Breast Cancer Awareness Month</a:t>
            </a: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Menopause Awareness Month</a:t>
            </a:r>
          </a:p>
          <a:p>
            <a:pPr algn="ctr"/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2" anchor="b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of Older Persons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4-10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Dyslexia Awareness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7-14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Work Life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10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Mental Health Day 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11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Coming Out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15-21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Invisible Disabilities Week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18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Pronouns Day 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18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Menopause Day 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20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Wear Red to Work Day 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22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Stuttering Awareness Day 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26 October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Intersex Awareness Day 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30 October–3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Stress Awareness Week</a:t>
            </a:r>
            <a:endParaRPr lang="en-GB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7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366411"/>
            <a:ext cx="10493375" cy="1116263"/>
          </a:xfrm>
        </p:spPr>
        <p:txBody>
          <a:bodyPr/>
          <a:lstStyle/>
          <a:p>
            <a:r>
              <a:rPr lang="en-GB" sz="6600" dirty="0"/>
              <a:t>November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2" anchor="b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Men’s Health Awareness Month</a:t>
            </a:r>
          </a:p>
          <a:p>
            <a:pPr algn="ctr"/>
            <a:endParaRPr lang="en-GB" sz="1800" dirty="0">
              <a:latin typeface="Bahnschrift Light SemiCondensed" panose="020B0502040204020203" pitchFamily="34" charset="0"/>
            </a:endParaRP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UK Disability History Month (16 Nov – 15 Dec)</a:t>
            </a:r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Stress Awareness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13-19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Transgender Awareness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16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of Tolerance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19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Men’s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Transgender Day of Remembrance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25 November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for the Elimination of Violence against Women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0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366411"/>
            <a:ext cx="10493375" cy="1116263"/>
          </a:xfrm>
        </p:spPr>
        <p:txBody>
          <a:bodyPr/>
          <a:lstStyle/>
          <a:p>
            <a:r>
              <a:rPr lang="en-GB" sz="6600" dirty="0"/>
              <a:t>December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2" anchor="ctr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UK Disability History Month (16 Nov – 15 Dec)</a:t>
            </a:r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AIDS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of Persons with Disabilities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10 December </a:t>
            </a:r>
            <a:r>
              <a:rPr lang="en-GB" sz="1400" dirty="0">
                <a:latin typeface="Bahnschrift Light SemiCondensed" panose="020B0502040204020203" pitchFamily="34" charset="0"/>
              </a:rPr>
              <a:t>-&gt; Human Rights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2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96293" y="1366411"/>
            <a:ext cx="10493375" cy="1116263"/>
          </a:xfrm>
        </p:spPr>
        <p:txBody>
          <a:bodyPr/>
          <a:lstStyle/>
          <a:p>
            <a:r>
              <a:rPr lang="en-GB" sz="6600" dirty="0"/>
              <a:t>January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New Year’s Day / Hogmanay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4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Braille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Religion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Chinese New Year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27 January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Holocaust Memorial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3680" y="1366411"/>
            <a:ext cx="10493375" cy="1116263"/>
          </a:xfrm>
        </p:spPr>
        <p:txBody>
          <a:bodyPr/>
          <a:lstStyle/>
          <a:p>
            <a:r>
              <a:rPr lang="en-GB" sz="6600" dirty="0"/>
              <a:t>February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3" anchor="b"/>
          <a:lstStyle/>
          <a:p>
            <a:r>
              <a:rPr lang="en-GB" sz="1800" dirty="0">
                <a:latin typeface="Bahnschrift Light SemiCondensed" panose="020B0502040204020203" pitchFamily="34" charset="0"/>
              </a:rPr>
              <a:t>	LGBTQ+ History Month</a:t>
            </a:r>
          </a:p>
          <a:p>
            <a:pPr algn="ctr"/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4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Cancer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6-12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Sexual Abuse &amp; Sexual Violence Awareness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6-12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Race Equality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6-12 February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Apprenticeship Week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132521" y="1366411"/>
            <a:ext cx="10493375" cy="1116263"/>
          </a:xfrm>
        </p:spPr>
        <p:txBody>
          <a:bodyPr/>
          <a:lstStyle/>
          <a:p>
            <a:r>
              <a:rPr lang="en-GB" sz="6600" dirty="0"/>
              <a:t>March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3" anchor="ctr"/>
          <a:lstStyle/>
          <a:p>
            <a:r>
              <a:rPr lang="en-GB" sz="1800" dirty="0">
                <a:latin typeface="Bahnschrift Light SemiCondensed" panose="020B0502040204020203" pitchFamily="34" charset="0"/>
              </a:rPr>
              <a:t>	Women’s History Month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972793" cy="2438400"/>
          </a:xfrm>
        </p:spPr>
        <p:txBody>
          <a:bodyPr numCol="2" anchor="b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Employee Appreciation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6-11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Careers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Women’s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13-19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Neurodiversity Celebration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19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Mother’s Day UK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of Happiness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for the Elimination of Race Discrimination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Down Syndrome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National Day of Reflection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31 March </a:t>
            </a:r>
            <a:r>
              <a:rPr lang="en-GB" sz="1400" dirty="0">
                <a:latin typeface="Bahnschrift Light SemiCondensed" panose="020B0502040204020203" pitchFamily="34" charset="0"/>
              </a:rPr>
              <a:t>-&gt; Transgender Day of Visibility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7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468081" y="1366411"/>
            <a:ext cx="10493375" cy="1116263"/>
          </a:xfrm>
        </p:spPr>
        <p:txBody>
          <a:bodyPr/>
          <a:lstStyle/>
          <a:p>
            <a:r>
              <a:rPr lang="en-GB" sz="6600" dirty="0"/>
              <a:t>April</a:t>
            </a:r>
          </a:p>
          <a:p>
            <a:endParaRPr lang="en-GB" sz="6600" dirty="0"/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2" anchor="b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Stress Awareness Month</a:t>
            </a:r>
          </a:p>
          <a:p>
            <a:pPr algn="ctr"/>
            <a:endParaRPr lang="en-GB" sz="1800" dirty="0">
              <a:latin typeface="Bahnschrift Light SemiCondensed" panose="020B0502040204020203" pitchFamily="34" charset="0"/>
            </a:endParaRP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World Autism Acceptance Month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Autism Awareness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7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Health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8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Romani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23 April </a:t>
            </a:r>
            <a:r>
              <a:rPr lang="en-GB" sz="1400" dirty="0">
                <a:latin typeface="Bahnschrift Light SemiCondensed" panose="020B0502040204020203" pitchFamily="34" charset="0"/>
              </a:rPr>
              <a:t>-&gt; Lesbian Visibility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0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577138" y="1366411"/>
            <a:ext cx="10493375" cy="1116263"/>
          </a:xfrm>
        </p:spPr>
        <p:txBody>
          <a:bodyPr/>
          <a:lstStyle/>
          <a:p>
            <a:r>
              <a:rPr lang="en-GB" sz="6600" dirty="0"/>
              <a:t>May</a:t>
            </a:r>
          </a:p>
          <a:p>
            <a:endParaRPr lang="en-GB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10493375" cy="2438400"/>
          </a:xfrm>
        </p:spPr>
        <p:txBody>
          <a:bodyPr numCol="2" anchor="b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1-7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Deaf Awareness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2-8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Maternal Mental Health Awareness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12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Global Accessibility Awareness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15-21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Mental Health Awareness Week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15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of Families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17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Day against Homophobia, Biphobia, and Transphobia</a:t>
            </a:r>
          </a:p>
          <a:p>
            <a:pPr lvl="0"/>
            <a:r>
              <a:rPr lang="en-GB" sz="1400" b="1" dirty="0">
                <a:latin typeface="Bahnschrift Light SemiCondensed" panose="020B0502040204020203" pitchFamily="34" charset="0"/>
              </a:rPr>
              <a:t>21 May </a:t>
            </a:r>
            <a:r>
              <a:rPr lang="en-GB" sz="1400" dirty="0">
                <a:latin typeface="Bahnschrift Light SemiCondensed" panose="020B0502040204020203" pitchFamily="34" charset="0"/>
              </a:rPr>
              <a:t>-&gt; World Day for Cultural Diversity for Dialogue and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593916" y="1366411"/>
            <a:ext cx="10493375" cy="1116263"/>
          </a:xfrm>
        </p:spPr>
        <p:txBody>
          <a:bodyPr/>
          <a:lstStyle/>
          <a:p>
            <a:r>
              <a:rPr lang="en-GB" sz="6600" dirty="0"/>
              <a:t>June</a:t>
            </a:r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2" anchor="b"/>
          <a:lstStyle/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LGBTQ+ Pride Month</a:t>
            </a:r>
          </a:p>
          <a:p>
            <a:pPr algn="ctr"/>
            <a:endParaRPr lang="en-GB" sz="1800" dirty="0">
              <a:latin typeface="Bahnschrift Light SemiCondensed" panose="020B0502040204020203" pitchFamily="34" charset="0"/>
            </a:endParaRPr>
          </a:p>
          <a:p>
            <a:pPr algn="ctr"/>
            <a:r>
              <a:rPr lang="en-GB" sz="1800" dirty="0">
                <a:latin typeface="Bahnschrift Light SemiCondensed" panose="020B0502040204020203" pitchFamily="34" charset="0"/>
              </a:rPr>
              <a:t>Gypsy, Roma &amp; Traveller History Month</a:t>
            </a:r>
          </a:p>
          <a:p>
            <a:pPr algn="ctr"/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084984"/>
            <a:ext cx="9502775" cy="2438400"/>
          </a:xfrm>
        </p:spPr>
        <p:txBody>
          <a:bodyPr numCol="2" anchor="b"/>
          <a:lstStyle/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Global Day of Parents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6-12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Carer’s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18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Father’s Day UK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19-25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Learning Disability Week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19-25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Refugee Week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20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World Refugee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21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International Father’s Mental Health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22 June</a:t>
            </a:r>
            <a:r>
              <a:rPr lang="en-GB" sz="1400" dirty="0">
                <a:latin typeface="Bahnschrift Light SemiCondensed" panose="020B0502040204020203" pitchFamily="34" charset="0"/>
              </a:rPr>
              <a:t> -&gt; Windrush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26 June-2</a:t>
            </a:r>
            <a:r>
              <a:rPr lang="en-GB" sz="1400" dirty="0">
                <a:latin typeface="Bahnschrift Light SemiCondensed" panose="020B0502040204020203" pitchFamily="34" charset="0"/>
              </a:rPr>
              <a:t> </a:t>
            </a:r>
            <a:r>
              <a:rPr lang="en-GB" sz="1400" b="1" dirty="0">
                <a:latin typeface="Bahnschrift Light SemiCondensed" panose="020B0502040204020203" pitchFamily="34" charset="0"/>
              </a:rPr>
              <a:t>July</a:t>
            </a:r>
            <a:r>
              <a:rPr lang="en-GB" sz="1400" dirty="0">
                <a:latin typeface="Bahnschrift Light SemiCondensed" panose="020B0502040204020203" pitchFamily="34" charset="0"/>
              </a:rPr>
              <a:t> -&gt; </a:t>
            </a:r>
            <a:r>
              <a:rPr lang="en-GB" sz="1400" dirty="0" err="1">
                <a:latin typeface="Bahnschrift Light SemiCondensed" panose="020B0502040204020203" pitchFamily="34" charset="0"/>
              </a:rPr>
              <a:t>DeafBlind</a:t>
            </a:r>
            <a:r>
              <a:rPr lang="en-GB" sz="1400" dirty="0">
                <a:latin typeface="Bahnschrift Light SemiCondensed" panose="020B0502040204020203" pitchFamily="34" charset="0"/>
              </a:rPr>
              <a:t> Awareness Week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2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02305" y="1366411"/>
            <a:ext cx="10493375" cy="1116263"/>
          </a:xfrm>
        </p:spPr>
        <p:txBody>
          <a:bodyPr/>
          <a:lstStyle/>
          <a:p>
            <a:r>
              <a:rPr lang="en-GB" sz="6600" dirty="0"/>
              <a:t>July</a:t>
            </a:r>
          </a:p>
          <a:p>
            <a:endParaRPr lang="en-GB" sz="6600" dirty="0"/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1" anchor="ctr"/>
          <a:lstStyle/>
          <a:p>
            <a:r>
              <a:rPr lang="en-GB" sz="1800" dirty="0">
                <a:latin typeface="Bahnschrift Light SemiCondensed" panose="020B0502040204020203" pitchFamily="34" charset="0"/>
              </a:rPr>
              <a:t>	South Asian Heritage Month (18 July–17 Aug)</a:t>
            </a:r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14 July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Non-Binary People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24 July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Self Care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7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DCEB-9AFB-86BC-4379-AE9A586D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 Key Dates 2023 (Non-Religious)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22D2-F9B3-EDBF-3B01-E6F8F8F95F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939574" y="1366411"/>
            <a:ext cx="10493375" cy="1116263"/>
          </a:xfrm>
        </p:spPr>
        <p:txBody>
          <a:bodyPr/>
          <a:lstStyle/>
          <a:p>
            <a:r>
              <a:rPr lang="en-GB" sz="6600" dirty="0"/>
              <a:t>August</a:t>
            </a:r>
          </a:p>
          <a:p>
            <a:endParaRPr lang="en-GB" sz="6600" dirty="0"/>
          </a:p>
          <a:p>
            <a:endParaRPr lang="en-GB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11405-37E2-2117-1215-DA90E4FD0E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78465" y="2449585"/>
            <a:ext cx="10301682" cy="1002275"/>
          </a:xfrm>
        </p:spPr>
        <p:txBody>
          <a:bodyPr numCol="1" anchor="ctr"/>
          <a:lstStyle/>
          <a:p>
            <a:r>
              <a:rPr lang="en-GB" sz="1800" dirty="0">
                <a:latin typeface="Bahnschrift Light SemiCondensed" panose="020B0502040204020203" pitchFamily="34" charset="0"/>
              </a:rPr>
              <a:t>	South Asian Heritage Month (18 July–17 Aug)</a:t>
            </a:r>
            <a:endParaRPr lang="en-GB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4E477-D025-9439-D6EF-68CF9F9FAE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53680" y="4203205"/>
            <a:ext cx="9502775" cy="2438400"/>
          </a:xfrm>
        </p:spPr>
        <p:txBody>
          <a:bodyPr numCol="1" anchor="ctr"/>
          <a:lstStyle/>
          <a:p>
            <a:r>
              <a:rPr lang="en-GB" sz="1400" b="1" dirty="0">
                <a:latin typeface="Bahnschrift Light SemiCondensed" panose="020B0502040204020203" pitchFamily="34" charset="0"/>
              </a:rPr>
              <a:t>2 August </a:t>
            </a:r>
            <a:r>
              <a:rPr lang="en-GB" sz="1400" dirty="0">
                <a:latin typeface="Bahnschrift Light SemiCondensed" panose="020B0502040204020203" pitchFamily="34" charset="0"/>
              </a:rPr>
              <a:t>-&gt; Roma Holocaust Memorial Day</a:t>
            </a:r>
          </a:p>
          <a:p>
            <a:r>
              <a:rPr lang="en-GB" sz="1400" b="1" dirty="0">
                <a:latin typeface="Bahnschrift Light SemiCondensed" panose="020B0502040204020203" pitchFamily="34" charset="0"/>
              </a:rPr>
              <a:t>12 August </a:t>
            </a:r>
            <a:r>
              <a:rPr lang="en-GB" sz="1400" dirty="0">
                <a:latin typeface="Bahnschrift Light SemiCondensed" panose="020B0502040204020203" pitchFamily="34" charset="0"/>
              </a:rPr>
              <a:t>-&gt; International Youth Day</a:t>
            </a:r>
          </a:p>
          <a:p>
            <a:endParaRPr lang="en-GB" sz="1400" dirty="0">
              <a:latin typeface="Bahnschrift Light SemiCondensed" panose="020B0502040204020203" pitchFamily="34" charset="0"/>
            </a:endParaRPr>
          </a:p>
          <a:p>
            <a:endParaRPr lang="en-GB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ABC1-076B-F7C7-B5F2-D8904055E43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C01D6-A606-55E1-7B8E-E809C6F71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9" y="2764948"/>
            <a:ext cx="1124871" cy="13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197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Divider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0C121402-B6D9-9744-973B-81A6B776DF11}"/>
    </a:ext>
  </a:extLst>
</a:theme>
</file>

<file path=ppt/theme/theme2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24E1FE93-DBF4-6E41-BD12-7199829D8CB3}"/>
    </a:ext>
  </a:extLst>
</a:theme>
</file>

<file path=ppt/theme/theme3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E1A0A4E8-9C8B-244F-A8BB-F43D8A27A71A}"/>
    </a:ext>
  </a:extLst>
</a:theme>
</file>

<file path=ppt/theme/theme4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BBE50698-18A2-4941-A9C0-C386D61FA33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D91BB-6FD8-4800-B5D5-2773EA19D4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64fa2f1-e7a3-49ef-aac9-27da4f2d2640"/>
  </ds:schemaRefs>
</ds:datastoreItem>
</file>

<file path=customXml/itemProps3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1989</TotalTime>
  <Words>694</Words>
  <Application>Microsoft Office PowerPoint</Application>
  <PresentationFormat>Widescreen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Bahnschrift Light SemiCondensed</vt:lpstr>
      <vt:lpstr>Calibri</vt:lpstr>
      <vt:lpstr>System Font Regular</vt:lpstr>
      <vt:lpstr>Wingdings</vt:lpstr>
      <vt:lpstr>Title/Divider Slides</vt:lpstr>
      <vt:lpstr>Text/Media Slides</vt:lpstr>
      <vt:lpstr>Media Slides</vt:lpstr>
      <vt:lpstr>End Slides</vt:lpstr>
      <vt:lpstr>EDI Key Dates 2023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  <vt:lpstr>EDI Key Dates 2023 (Non-Religious)</vt:lpstr>
    </vt:vector>
  </TitlesOfParts>
  <Company>University of Essex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Key Dates 2023</dc:title>
  <dc:creator>Cribbs, Lianne M</dc:creator>
  <cp:lastModifiedBy>Cribbs, Lianne M</cp:lastModifiedBy>
  <cp:revision>1</cp:revision>
  <dcterms:created xsi:type="dcterms:W3CDTF">2023-05-24T13:29:27Z</dcterms:created>
  <dcterms:modified xsi:type="dcterms:W3CDTF">2023-06-09T08:24:27Z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