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xml" ContentType="application/vnd.openxmlformats-officedocument.presentationml.notesSlide+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handoutMasterIdLst>
    <p:handoutMasterId r:id="rId49"/>
  </p:handoutMasterIdLst>
  <p:sldIdLst>
    <p:sldId id="256" r:id="rId5"/>
    <p:sldId id="257" r:id="rId6"/>
    <p:sldId id="287" r:id="rId7"/>
    <p:sldId id="262" r:id="rId8"/>
    <p:sldId id="264" r:id="rId9"/>
    <p:sldId id="265" r:id="rId10"/>
    <p:sldId id="277" r:id="rId11"/>
    <p:sldId id="278" r:id="rId12"/>
    <p:sldId id="289" r:id="rId13"/>
    <p:sldId id="291" r:id="rId14"/>
    <p:sldId id="292" r:id="rId15"/>
    <p:sldId id="288" r:id="rId16"/>
    <p:sldId id="290" r:id="rId17"/>
    <p:sldId id="293" r:id="rId18"/>
    <p:sldId id="279" r:id="rId19"/>
    <p:sldId id="294" r:id="rId20"/>
    <p:sldId id="280" r:id="rId21"/>
    <p:sldId id="295" r:id="rId22"/>
    <p:sldId id="296" r:id="rId23"/>
    <p:sldId id="297" r:id="rId24"/>
    <p:sldId id="281" r:id="rId25"/>
    <p:sldId id="282" r:id="rId26"/>
    <p:sldId id="283" r:id="rId27"/>
    <p:sldId id="284" r:id="rId28"/>
    <p:sldId id="285" r:id="rId29"/>
    <p:sldId id="286" r:id="rId30"/>
    <p:sldId id="305" r:id="rId31"/>
    <p:sldId id="298" r:id="rId32"/>
    <p:sldId id="306" r:id="rId33"/>
    <p:sldId id="307" r:id="rId34"/>
    <p:sldId id="308" r:id="rId35"/>
    <p:sldId id="309" r:id="rId36"/>
    <p:sldId id="310" r:id="rId37"/>
    <p:sldId id="263" r:id="rId38"/>
    <p:sldId id="300" r:id="rId39"/>
    <p:sldId id="270" r:id="rId40"/>
    <p:sldId id="271" r:id="rId41"/>
    <p:sldId id="258" r:id="rId42"/>
    <p:sldId id="304" r:id="rId43"/>
    <p:sldId id="301" r:id="rId44"/>
    <p:sldId id="302" r:id="rId45"/>
    <p:sldId id="303" r:id="rId46"/>
    <p:sldId id="26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658"/>
    <p:restoredTop sz="94706"/>
  </p:normalViewPr>
  <p:slideViewPr>
    <p:cSldViewPr snapToGrid="0" snapToObjects="1">
      <p:cViewPr varScale="1">
        <p:scale>
          <a:sx n="117" d="100"/>
          <a:sy n="117" d="100"/>
        </p:scale>
        <p:origin x="-108"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45" d="100"/>
          <a:sy n="145" d="100"/>
        </p:scale>
        <p:origin x="216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kakia\Desktop\charts-adfreport2018.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C:\Users\kakia\Desktop\charts-adfreport2018.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Book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ingJing\Desktop\Jingjing\catalyst\my%20work\ESRCF\data1\analysis\table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ingJing\Desktop\Jingjing\catalyst\my%20work\ESRCF\data1\analysis\table1.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Users\gina\Dropbox\Catalyst\PSV\November%20Event%202018\ADFs%20by%20Family%20Composition%20graph.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Users\gina\Dropbox\Catalyst\PSV\November%20Event%202018\ADFs%20by%20Family%20Composition%20graph.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kakia\Desktop\charts-adfreport2018.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kakia\Desktop\charts-adfreport2018.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kakia\Desktop\charts-adfreport2018.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kakia\Desktop\charts-adfreport2018.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kakia\Desktop\charts-adfreport201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akia\Desktop\charts-adfreport2018.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C:\Users\kakia\Desktop\charts-adfreport2018.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C:\Users\kakia\Desktop\charts-adfreport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cap="none" spc="20" baseline="0">
                <a:solidFill>
                  <a:schemeClr val="tx1">
                    <a:lumMod val="50000"/>
                    <a:lumOff val="50000"/>
                  </a:schemeClr>
                </a:solidFill>
                <a:latin typeface="+mn-lt"/>
                <a:ea typeface="+mn-ea"/>
                <a:cs typeface="+mn-cs"/>
              </a:defRPr>
            </a:pPr>
            <a:r>
              <a:rPr lang="en-GB" sz="3200"/>
              <a:t>Injury ADFs by month</a:t>
            </a:r>
          </a:p>
        </c:rich>
      </c:tx>
      <c:overlay val="0"/>
      <c:spPr>
        <a:noFill/>
        <a:ln>
          <a:noFill/>
        </a:ln>
        <a:effectLst/>
      </c:spPr>
    </c:title>
    <c:autoTitleDeleted val="0"/>
    <c:plotArea>
      <c:layout/>
      <c:lineChart>
        <c:grouping val="stacked"/>
        <c:varyColors val="0"/>
        <c:ser>
          <c:idx val="0"/>
          <c:order val="0"/>
          <c:tx>
            <c:strRef>
              <c:f>Sheet1!$B$5</c:f>
              <c:strCache>
                <c:ptCount val="1"/>
                <c:pt idx="0">
                  <c:v>Injury ADFs (n=924)</c:v>
                </c:pt>
              </c:strCache>
            </c:strRef>
          </c:tx>
          <c:spPr>
            <a:ln w="15875" cap="rnd">
              <a:solidFill>
                <a:schemeClr val="accent1"/>
              </a:solidFill>
              <a:round/>
            </a:ln>
            <a:effectLst/>
          </c:spPr>
          <c:marker>
            <c:symbol val="none"/>
          </c:marker>
          <c:cat>
            <c:strRef>
              <c:f>Sheet1!$A$6:$A$17</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Sheet1!$B$6:$B$17</c:f>
              <c:numCache>
                <c:formatCode>General</c:formatCode>
                <c:ptCount val="12"/>
                <c:pt idx="0">
                  <c:v>66</c:v>
                </c:pt>
                <c:pt idx="1">
                  <c:v>63</c:v>
                </c:pt>
                <c:pt idx="2">
                  <c:v>84</c:v>
                </c:pt>
                <c:pt idx="3">
                  <c:v>91</c:v>
                </c:pt>
                <c:pt idx="4">
                  <c:v>70</c:v>
                </c:pt>
                <c:pt idx="5">
                  <c:v>93</c:v>
                </c:pt>
                <c:pt idx="6">
                  <c:v>72</c:v>
                </c:pt>
                <c:pt idx="7">
                  <c:v>84</c:v>
                </c:pt>
                <c:pt idx="8">
                  <c:v>83</c:v>
                </c:pt>
                <c:pt idx="9">
                  <c:v>83</c:v>
                </c:pt>
                <c:pt idx="10">
                  <c:v>62</c:v>
                </c:pt>
                <c:pt idx="11">
                  <c:v>73</c:v>
                </c:pt>
              </c:numCache>
            </c:numRef>
          </c:val>
          <c:smooth val="1"/>
          <c:extLst xmlns:c16r2="http://schemas.microsoft.com/office/drawing/2015/06/chart">
            <c:ext xmlns:c16="http://schemas.microsoft.com/office/drawing/2014/chart" uri="{C3380CC4-5D6E-409C-BE32-E72D297353CC}">
              <c16:uniqueId val="{00000000-154E-4D49-B8FF-371A9C944189}"/>
            </c:ext>
          </c:extLst>
        </c:ser>
        <c:dLbls>
          <c:showLegendKey val="0"/>
          <c:showVal val="0"/>
          <c:showCatName val="0"/>
          <c:showSerName val="0"/>
          <c:showPercent val="0"/>
          <c:showBubbleSize val="0"/>
        </c:dLbls>
        <c:marker val="1"/>
        <c:smooth val="0"/>
        <c:axId val="146354560"/>
        <c:axId val="146356096"/>
      </c:lineChart>
      <c:catAx>
        <c:axId val="1463545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46356096"/>
        <c:crosses val="autoZero"/>
        <c:auto val="1"/>
        <c:lblAlgn val="ctr"/>
        <c:lblOffset val="100"/>
        <c:noMultiLvlLbl val="0"/>
      </c:catAx>
      <c:valAx>
        <c:axId val="146356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50000"/>
                        <a:lumOff val="50000"/>
                      </a:schemeClr>
                    </a:solidFill>
                    <a:latin typeface="+mn-lt"/>
                    <a:ea typeface="+mn-ea"/>
                    <a:cs typeface="+mn-cs"/>
                  </a:defRPr>
                </a:pPr>
                <a:r>
                  <a:rPr lang="en-GB" cap="none" baseline="0"/>
                  <a:t>Fire incidents (count)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4635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a:t>Presence of alarms in ADFs over</a:t>
            </a:r>
            <a:r>
              <a:rPr lang="en-GB" sz="2400" baseline="0"/>
              <a:t> years (2009/10-2016/17)</a:t>
            </a:r>
            <a:endParaRPr lang="en-GB" sz="2400"/>
          </a:p>
        </c:rich>
      </c:tx>
      <c:overlay val="0"/>
      <c:spPr>
        <a:noFill/>
        <a:ln>
          <a:noFill/>
        </a:ln>
        <a:effectLst/>
      </c:spPr>
    </c:title>
    <c:autoTitleDeleted val="0"/>
    <c:plotArea>
      <c:layout/>
      <c:lineChart>
        <c:grouping val="standard"/>
        <c:varyColors val="0"/>
        <c:ser>
          <c:idx val="0"/>
          <c:order val="0"/>
          <c:tx>
            <c:strRef>
              <c:f>Sheet1!$B$412</c:f>
              <c:strCache>
                <c:ptCount val="1"/>
                <c:pt idx="0">
                  <c:v>ADFs where an alarm was present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Sheet1!$A$413:$A$420</c:f>
              <c:strCache>
                <c:ptCount val="8"/>
                <c:pt idx="0">
                  <c:v>2009-2010</c:v>
                </c:pt>
                <c:pt idx="1">
                  <c:v>2010-2011</c:v>
                </c:pt>
                <c:pt idx="2">
                  <c:v>2011-2012</c:v>
                </c:pt>
                <c:pt idx="3">
                  <c:v>2012-2013</c:v>
                </c:pt>
                <c:pt idx="4">
                  <c:v>2013-2014</c:v>
                </c:pt>
                <c:pt idx="5">
                  <c:v>2014-2015</c:v>
                </c:pt>
                <c:pt idx="6">
                  <c:v>2015-2016</c:v>
                </c:pt>
                <c:pt idx="7">
                  <c:v>2016-2017</c:v>
                </c:pt>
              </c:strCache>
            </c:strRef>
          </c:cat>
          <c:val>
            <c:numRef>
              <c:f>Sheet1!$B$413:$B$420</c:f>
              <c:numCache>
                <c:formatCode>General</c:formatCode>
                <c:ptCount val="8"/>
                <c:pt idx="0">
                  <c:v>525</c:v>
                </c:pt>
                <c:pt idx="1">
                  <c:v>548</c:v>
                </c:pt>
                <c:pt idx="2">
                  <c:v>576</c:v>
                </c:pt>
                <c:pt idx="3">
                  <c:v>561</c:v>
                </c:pt>
                <c:pt idx="4">
                  <c:v>501</c:v>
                </c:pt>
                <c:pt idx="5">
                  <c:v>522</c:v>
                </c:pt>
                <c:pt idx="6">
                  <c:v>594</c:v>
                </c:pt>
                <c:pt idx="7">
                  <c:v>604</c:v>
                </c:pt>
              </c:numCache>
            </c:numRef>
          </c:val>
          <c:smooth val="0"/>
          <c:extLst xmlns:c16r2="http://schemas.microsoft.com/office/drawing/2015/06/chart">
            <c:ext xmlns:c16="http://schemas.microsoft.com/office/drawing/2014/chart" uri="{C3380CC4-5D6E-409C-BE32-E72D297353CC}">
              <c16:uniqueId val="{00000000-6EE5-6A48-9B37-50DBA6767FBC}"/>
            </c:ext>
          </c:extLst>
        </c:ser>
        <c:ser>
          <c:idx val="1"/>
          <c:order val="1"/>
          <c:tx>
            <c:strRef>
              <c:f>Sheet1!$C$412</c:f>
              <c:strCache>
                <c:ptCount val="1"/>
                <c:pt idx="0">
                  <c:v>total ADFs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Sheet1!$A$413:$A$420</c:f>
              <c:strCache>
                <c:ptCount val="8"/>
                <c:pt idx="0">
                  <c:v>2009-2010</c:v>
                </c:pt>
                <c:pt idx="1">
                  <c:v>2010-2011</c:v>
                </c:pt>
                <c:pt idx="2">
                  <c:v>2011-2012</c:v>
                </c:pt>
                <c:pt idx="3">
                  <c:v>2012-2013</c:v>
                </c:pt>
                <c:pt idx="4">
                  <c:v>2013-2014</c:v>
                </c:pt>
                <c:pt idx="5">
                  <c:v>2014-2015</c:v>
                </c:pt>
                <c:pt idx="6">
                  <c:v>2015-2016</c:v>
                </c:pt>
                <c:pt idx="7">
                  <c:v>2016-2017</c:v>
                </c:pt>
              </c:strCache>
            </c:strRef>
          </c:cat>
          <c:val>
            <c:numRef>
              <c:f>Sheet1!$C$413:$C$420</c:f>
              <c:numCache>
                <c:formatCode>General</c:formatCode>
                <c:ptCount val="8"/>
                <c:pt idx="0">
                  <c:v>928</c:v>
                </c:pt>
                <c:pt idx="1">
                  <c:v>988</c:v>
                </c:pt>
                <c:pt idx="2">
                  <c:v>976</c:v>
                </c:pt>
                <c:pt idx="3">
                  <c:v>962</c:v>
                </c:pt>
                <c:pt idx="4">
                  <c:v>855</c:v>
                </c:pt>
                <c:pt idx="5">
                  <c:v>887</c:v>
                </c:pt>
                <c:pt idx="6">
                  <c:v>908</c:v>
                </c:pt>
                <c:pt idx="7">
                  <c:v>913</c:v>
                </c:pt>
              </c:numCache>
            </c:numRef>
          </c:val>
          <c:smooth val="0"/>
          <c:extLst xmlns:c16r2="http://schemas.microsoft.com/office/drawing/2015/06/chart">
            <c:ext xmlns:c16="http://schemas.microsoft.com/office/drawing/2014/chart" uri="{C3380CC4-5D6E-409C-BE32-E72D297353CC}">
              <c16:uniqueId val="{00000001-6EE5-6A48-9B37-50DBA6767FBC}"/>
            </c:ext>
          </c:extLst>
        </c:ser>
        <c:dLbls>
          <c:showLegendKey val="0"/>
          <c:showVal val="0"/>
          <c:showCatName val="0"/>
          <c:showSerName val="0"/>
          <c:showPercent val="0"/>
          <c:showBubbleSize val="0"/>
        </c:dLbls>
        <c:marker val="1"/>
        <c:smooth val="0"/>
        <c:axId val="146443264"/>
        <c:axId val="146449536"/>
      </c:lineChart>
      <c:catAx>
        <c:axId val="14644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449536"/>
        <c:crosses val="autoZero"/>
        <c:auto val="1"/>
        <c:lblAlgn val="ctr"/>
        <c:lblOffset val="100"/>
        <c:noMultiLvlLbl val="0"/>
      </c:catAx>
      <c:valAx>
        <c:axId val="146449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count of ADF incidents</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443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ADFs by Family Composition</a:t>
            </a:r>
          </a:p>
        </c:rich>
      </c:tx>
      <c:overlay val="0"/>
      <c:spPr>
        <a:noFill/>
        <a:ln>
          <a:noFill/>
        </a:ln>
        <a:effectLst/>
      </c:spPr>
    </c:title>
    <c:autoTitleDeleted val="0"/>
    <c:plotArea>
      <c:layout/>
      <c:barChart>
        <c:barDir val="col"/>
        <c:grouping val="clustered"/>
        <c:varyColors val="0"/>
        <c:ser>
          <c:idx val="0"/>
          <c:order val="0"/>
          <c:tx>
            <c:strRef>
              <c:f>Sheet1!$A$2</c:f>
              <c:strCache>
                <c:ptCount val="1"/>
                <c:pt idx="0">
                  <c:v>Adults only, no children</c:v>
                </c:pt>
              </c:strCache>
            </c:strRef>
          </c:tx>
          <c:spPr>
            <a:solidFill>
              <a:schemeClr val="accent1"/>
            </a:solidFill>
            <a:ln>
              <a:noFill/>
            </a:ln>
            <a:effectLst/>
          </c:spPr>
          <c:invertIfNegative val="0"/>
          <c:cat>
            <c:strRef>
              <c:f>Sheet1!$B$1:$E$1</c:f>
              <c:strCache>
                <c:ptCount val="4"/>
                <c:pt idx="0">
                  <c:v>Essex Baseline, (mosaic) %</c:v>
                </c:pt>
                <c:pt idx="1">
                  <c:v>ADFs, %</c:v>
                </c:pt>
                <c:pt idx="2">
                  <c:v>ADFs, no casualties %</c:v>
                </c:pt>
                <c:pt idx="3">
                  <c:v>Injury ADFs, %</c:v>
                </c:pt>
              </c:strCache>
            </c:strRef>
          </c:cat>
          <c:val>
            <c:numRef>
              <c:f>Sheet1!$B$2:$E$2</c:f>
              <c:numCache>
                <c:formatCode>0%</c:formatCode>
                <c:ptCount val="4"/>
                <c:pt idx="0">
                  <c:v>0.41</c:v>
                </c:pt>
                <c:pt idx="1">
                  <c:v>0.25</c:v>
                </c:pt>
                <c:pt idx="2">
                  <c:v>0.26</c:v>
                </c:pt>
                <c:pt idx="3">
                  <c:v>0.18</c:v>
                </c:pt>
              </c:numCache>
            </c:numRef>
          </c:val>
          <c:extLst xmlns:c16r2="http://schemas.microsoft.com/office/drawing/2015/06/chart">
            <c:ext xmlns:c16="http://schemas.microsoft.com/office/drawing/2014/chart" uri="{C3380CC4-5D6E-409C-BE32-E72D297353CC}">
              <c16:uniqueId val="{00000000-18B3-384B-97CE-D63A7BA18EC1}"/>
            </c:ext>
          </c:extLst>
        </c:ser>
        <c:ser>
          <c:idx val="1"/>
          <c:order val="1"/>
          <c:tx>
            <c:strRef>
              <c:f>Sheet1!$A$3</c:f>
              <c:strCache>
                <c:ptCount val="1"/>
                <c:pt idx="0">
                  <c:v>Adults and children</c:v>
                </c:pt>
              </c:strCache>
            </c:strRef>
          </c:tx>
          <c:spPr>
            <a:solidFill>
              <a:schemeClr val="accent2"/>
            </a:solidFill>
            <a:ln>
              <a:noFill/>
            </a:ln>
            <a:effectLst/>
          </c:spPr>
          <c:invertIfNegative val="0"/>
          <c:cat>
            <c:strRef>
              <c:f>Sheet1!$B$1:$E$1</c:f>
              <c:strCache>
                <c:ptCount val="4"/>
                <c:pt idx="0">
                  <c:v>Essex Baseline, (mosaic) %</c:v>
                </c:pt>
                <c:pt idx="1">
                  <c:v>ADFs, %</c:v>
                </c:pt>
                <c:pt idx="2">
                  <c:v>ADFs, no casualties %</c:v>
                </c:pt>
                <c:pt idx="3">
                  <c:v>Injury ADFs, %</c:v>
                </c:pt>
              </c:strCache>
            </c:strRef>
          </c:cat>
          <c:val>
            <c:numRef>
              <c:f>Sheet1!$B$3:$E$3</c:f>
              <c:numCache>
                <c:formatCode>0%</c:formatCode>
                <c:ptCount val="4"/>
                <c:pt idx="0">
                  <c:v>0.21</c:v>
                </c:pt>
                <c:pt idx="1">
                  <c:v>0.24</c:v>
                </c:pt>
                <c:pt idx="2">
                  <c:v>0.26</c:v>
                </c:pt>
                <c:pt idx="3">
                  <c:v>0.17</c:v>
                </c:pt>
              </c:numCache>
            </c:numRef>
          </c:val>
          <c:extLst xmlns:c16r2="http://schemas.microsoft.com/office/drawing/2015/06/chart">
            <c:ext xmlns:c16="http://schemas.microsoft.com/office/drawing/2014/chart" uri="{C3380CC4-5D6E-409C-BE32-E72D297353CC}">
              <c16:uniqueId val="{00000001-18B3-384B-97CE-D63A7BA18EC1}"/>
            </c:ext>
          </c:extLst>
        </c:ser>
        <c:ser>
          <c:idx val="2"/>
          <c:order val="2"/>
          <c:tx>
            <c:strRef>
              <c:f>Sheet1!$A$4</c:f>
              <c:strCache>
                <c:ptCount val="1"/>
                <c:pt idx="0">
                  <c:v>Lone Adult and children</c:v>
                </c:pt>
              </c:strCache>
            </c:strRef>
          </c:tx>
          <c:spPr>
            <a:solidFill>
              <a:schemeClr val="accent3"/>
            </a:solidFill>
            <a:ln>
              <a:noFill/>
            </a:ln>
            <a:effectLst/>
          </c:spPr>
          <c:invertIfNegative val="0"/>
          <c:cat>
            <c:strRef>
              <c:f>Sheet1!$B$1:$E$1</c:f>
              <c:strCache>
                <c:ptCount val="4"/>
                <c:pt idx="0">
                  <c:v>Essex Baseline, (mosaic) %</c:v>
                </c:pt>
                <c:pt idx="1">
                  <c:v>ADFs, %</c:v>
                </c:pt>
                <c:pt idx="2">
                  <c:v>ADFs, no casualties %</c:v>
                </c:pt>
                <c:pt idx="3">
                  <c:v>Injury ADFs, %</c:v>
                </c:pt>
              </c:strCache>
            </c:strRef>
          </c:cat>
          <c:val>
            <c:numRef>
              <c:f>Sheet1!$B$4:$E$4</c:f>
              <c:numCache>
                <c:formatCode>0%</c:formatCode>
                <c:ptCount val="4"/>
                <c:pt idx="0">
                  <c:v>0.05</c:v>
                </c:pt>
                <c:pt idx="1">
                  <c:v>0.14000000000000001</c:v>
                </c:pt>
                <c:pt idx="2">
                  <c:v>0.15</c:v>
                </c:pt>
                <c:pt idx="3">
                  <c:v>0.11</c:v>
                </c:pt>
              </c:numCache>
            </c:numRef>
          </c:val>
          <c:extLst xmlns:c16r2="http://schemas.microsoft.com/office/drawing/2015/06/chart">
            <c:ext xmlns:c16="http://schemas.microsoft.com/office/drawing/2014/chart" uri="{C3380CC4-5D6E-409C-BE32-E72D297353CC}">
              <c16:uniqueId val="{00000002-18B3-384B-97CE-D63A7BA18EC1}"/>
            </c:ext>
          </c:extLst>
        </c:ser>
        <c:ser>
          <c:idx val="3"/>
          <c:order val="3"/>
          <c:tx>
            <c:strRef>
              <c:f>Sheet1!$A$5</c:f>
              <c:strCache>
                <c:ptCount val="1"/>
                <c:pt idx="0">
                  <c:v>Lone adult no children</c:v>
                </c:pt>
              </c:strCache>
            </c:strRef>
          </c:tx>
          <c:spPr>
            <a:solidFill>
              <a:schemeClr val="accent4"/>
            </a:solidFill>
            <a:ln>
              <a:noFill/>
            </a:ln>
            <a:effectLst/>
          </c:spPr>
          <c:invertIfNegative val="0"/>
          <c:cat>
            <c:strRef>
              <c:f>Sheet1!$B$1:$E$1</c:f>
              <c:strCache>
                <c:ptCount val="4"/>
                <c:pt idx="0">
                  <c:v>Essex Baseline, (mosaic) %</c:v>
                </c:pt>
                <c:pt idx="1">
                  <c:v>ADFs, %</c:v>
                </c:pt>
                <c:pt idx="2">
                  <c:v>ADFs, no casualties %</c:v>
                </c:pt>
                <c:pt idx="3">
                  <c:v>Injury ADFs, %</c:v>
                </c:pt>
              </c:strCache>
            </c:strRef>
          </c:cat>
          <c:val>
            <c:numRef>
              <c:f>Sheet1!$B$5:$E$5</c:f>
              <c:numCache>
                <c:formatCode>0%</c:formatCode>
                <c:ptCount val="4"/>
                <c:pt idx="0">
                  <c:v>0.33</c:v>
                </c:pt>
                <c:pt idx="1">
                  <c:v>0.37</c:v>
                </c:pt>
                <c:pt idx="2">
                  <c:v>0.34</c:v>
                </c:pt>
                <c:pt idx="3">
                  <c:v>0.54</c:v>
                </c:pt>
              </c:numCache>
            </c:numRef>
          </c:val>
          <c:extLst xmlns:c16r2="http://schemas.microsoft.com/office/drawing/2015/06/chart">
            <c:ext xmlns:c16="http://schemas.microsoft.com/office/drawing/2014/chart" uri="{C3380CC4-5D6E-409C-BE32-E72D297353CC}">
              <c16:uniqueId val="{00000003-18B3-384B-97CE-D63A7BA18EC1}"/>
            </c:ext>
          </c:extLst>
        </c:ser>
        <c:dLbls>
          <c:showLegendKey val="0"/>
          <c:showVal val="0"/>
          <c:showCatName val="0"/>
          <c:showSerName val="0"/>
          <c:showPercent val="0"/>
          <c:showBubbleSize val="0"/>
        </c:dLbls>
        <c:gapWidth val="219"/>
        <c:overlap val="-27"/>
        <c:axId val="146804736"/>
        <c:axId val="146806272"/>
      </c:barChart>
      <c:catAx>
        <c:axId val="14680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806272"/>
        <c:crosses val="autoZero"/>
        <c:auto val="1"/>
        <c:lblAlgn val="ctr"/>
        <c:lblOffset val="100"/>
        <c:noMultiLvlLbl val="0"/>
      </c:catAx>
      <c:valAx>
        <c:axId val="146806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80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altLang="zh-CN" sz="3200" b="1" i="0" u="none" strike="noStrike" baseline="0">
                <a:effectLst/>
              </a:rPr>
              <a:t>Distribution of ADFs: Tenure</a:t>
            </a:r>
            <a:endParaRPr lang="zh-CN" altLang="en-US" sz="3200"/>
          </a:p>
        </c:rich>
      </c:tx>
      <c:overlay val="0"/>
    </c:title>
    <c:autoTitleDeleted val="0"/>
    <c:plotArea>
      <c:layout>
        <c:manualLayout>
          <c:layoutTarget val="inner"/>
          <c:xMode val="edge"/>
          <c:yMode val="edge"/>
          <c:x val="6.7512778008012156E-2"/>
          <c:y val="0.16547556511409753"/>
          <c:w val="0.73593573007321456"/>
          <c:h val="0.75918782968225285"/>
        </c:manualLayout>
      </c:layout>
      <c:barChart>
        <c:barDir val="col"/>
        <c:grouping val="clustered"/>
        <c:varyColors val="0"/>
        <c:ser>
          <c:idx val="0"/>
          <c:order val="0"/>
          <c:tx>
            <c:strRef>
              <c:f>Sheet2!$L$21</c:f>
              <c:strCache>
                <c:ptCount val="1"/>
                <c:pt idx="0">
                  <c:v>Owned</c:v>
                </c:pt>
              </c:strCache>
            </c:strRef>
          </c:tx>
          <c:invertIfNegative val="0"/>
          <c:cat>
            <c:strRef>
              <c:f>Sheet2!$M$20:$O$20</c:f>
              <c:strCache>
                <c:ptCount val="3"/>
                <c:pt idx="0">
                  <c:v>ADFs</c:v>
                </c:pt>
                <c:pt idx="1">
                  <c:v>Injury</c:v>
                </c:pt>
                <c:pt idx="2">
                  <c:v>Kitchen</c:v>
                </c:pt>
              </c:strCache>
            </c:strRef>
          </c:cat>
          <c:val>
            <c:numRef>
              <c:f>Sheet2!$M$21:$O$21</c:f>
              <c:numCache>
                <c:formatCode>General</c:formatCode>
                <c:ptCount val="3"/>
                <c:pt idx="0">
                  <c:v>208</c:v>
                </c:pt>
                <c:pt idx="1">
                  <c:v>20</c:v>
                </c:pt>
                <c:pt idx="2">
                  <c:v>128</c:v>
                </c:pt>
              </c:numCache>
            </c:numRef>
          </c:val>
          <c:extLst xmlns:c16r2="http://schemas.microsoft.com/office/drawing/2015/06/chart">
            <c:ext xmlns:c16="http://schemas.microsoft.com/office/drawing/2014/chart" uri="{C3380CC4-5D6E-409C-BE32-E72D297353CC}">
              <c16:uniqueId val="{00000000-D9C5-FA4B-B421-DCD43D328C7A}"/>
            </c:ext>
          </c:extLst>
        </c:ser>
        <c:ser>
          <c:idx val="1"/>
          <c:order val="1"/>
          <c:tx>
            <c:strRef>
              <c:f>Sheet2!$L$22</c:f>
              <c:strCache>
                <c:ptCount val="1"/>
                <c:pt idx="0">
                  <c:v>Rented</c:v>
                </c:pt>
              </c:strCache>
            </c:strRef>
          </c:tx>
          <c:invertIfNegative val="0"/>
          <c:cat>
            <c:strRef>
              <c:f>Sheet2!$M$20:$O$20</c:f>
              <c:strCache>
                <c:ptCount val="3"/>
                <c:pt idx="0">
                  <c:v>ADFs</c:v>
                </c:pt>
                <c:pt idx="1">
                  <c:v>Injury</c:v>
                </c:pt>
                <c:pt idx="2">
                  <c:v>Kitchen</c:v>
                </c:pt>
              </c:strCache>
            </c:strRef>
          </c:cat>
          <c:val>
            <c:numRef>
              <c:f>Sheet2!$M$22:$O$22</c:f>
              <c:numCache>
                <c:formatCode>General</c:formatCode>
                <c:ptCount val="3"/>
                <c:pt idx="0">
                  <c:v>49</c:v>
                </c:pt>
                <c:pt idx="1">
                  <c:v>3</c:v>
                </c:pt>
                <c:pt idx="2">
                  <c:v>18</c:v>
                </c:pt>
              </c:numCache>
            </c:numRef>
          </c:val>
          <c:extLst xmlns:c16r2="http://schemas.microsoft.com/office/drawing/2015/06/chart">
            <c:ext xmlns:c16="http://schemas.microsoft.com/office/drawing/2014/chart" uri="{C3380CC4-5D6E-409C-BE32-E72D297353CC}">
              <c16:uniqueId val="{00000001-D9C5-FA4B-B421-DCD43D328C7A}"/>
            </c:ext>
          </c:extLst>
        </c:ser>
        <c:ser>
          <c:idx val="2"/>
          <c:order val="2"/>
          <c:tx>
            <c:strRef>
              <c:f>Sheet2!$L$23</c:f>
              <c:strCache>
                <c:ptCount val="1"/>
                <c:pt idx="0">
                  <c:v>Council / HA</c:v>
                </c:pt>
              </c:strCache>
            </c:strRef>
          </c:tx>
          <c:invertIfNegative val="0"/>
          <c:cat>
            <c:strRef>
              <c:f>Sheet2!$M$20:$O$20</c:f>
              <c:strCache>
                <c:ptCount val="3"/>
                <c:pt idx="0">
                  <c:v>ADFs</c:v>
                </c:pt>
                <c:pt idx="1">
                  <c:v>Injury</c:v>
                </c:pt>
                <c:pt idx="2">
                  <c:v>Kitchen</c:v>
                </c:pt>
              </c:strCache>
            </c:strRef>
          </c:cat>
          <c:val>
            <c:numRef>
              <c:f>Sheet2!$M$23:$O$23</c:f>
              <c:numCache>
                <c:formatCode>General</c:formatCode>
                <c:ptCount val="3"/>
                <c:pt idx="0">
                  <c:v>411</c:v>
                </c:pt>
                <c:pt idx="1">
                  <c:v>9</c:v>
                </c:pt>
                <c:pt idx="2">
                  <c:v>375</c:v>
                </c:pt>
              </c:numCache>
            </c:numRef>
          </c:val>
          <c:extLst xmlns:c16r2="http://schemas.microsoft.com/office/drawing/2015/06/chart">
            <c:ext xmlns:c16="http://schemas.microsoft.com/office/drawing/2014/chart" uri="{C3380CC4-5D6E-409C-BE32-E72D297353CC}">
              <c16:uniqueId val="{00000002-D9C5-FA4B-B421-DCD43D328C7A}"/>
            </c:ext>
          </c:extLst>
        </c:ser>
        <c:dLbls>
          <c:showLegendKey val="0"/>
          <c:showVal val="0"/>
          <c:showCatName val="0"/>
          <c:showSerName val="0"/>
          <c:showPercent val="0"/>
          <c:showBubbleSize val="0"/>
        </c:dLbls>
        <c:gapWidth val="150"/>
        <c:axId val="146846464"/>
        <c:axId val="146848000"/>
      </c:barChart>
      <c:catAx>
        <c:axId val="146846464"/>
        <c:scaling>
          <c:orientation val="minMax"/>
        </c:scaling>
        <c:delete val="0"/>
        <c:axPos val="b"/>
        <c:numFmt formatCode="General" sourceLinked="0"/>
        <c:majorTickMark val="none"/>
        <c:minorTickMark val="none"/>
        <c:tickLblPos val="nextTo"/>
        <c:crossAx val="146848000"/>
        <c:crosses val="autoZero"/>
        <c:auto val="1"/>
        <c:lblAlgn val="ctr"/>
        <c:lblOffset val="100"/>
        <c:noMultiLvlLbl val="0"/>
      </c:catAx>
      <c:valAx>
        <c:axId val="146848000"/>
        <c:scaling>
          <c:orientation val="minMax"/>
        </c:scaling>
        <c:delete val="0"/>
        <c:axPos val="l"/>
        <c:majorGridlines/>
        <c:numFmt formatCode="General" sourceLinked="1"/>
        <c:majorTickMark val="none"/>
        <c:minorTickMark val="none"/>
        <c:tickLblPos val="nextTo"/>
        <c:crossAx val="146846464"/>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a:pPr>
            <a:r>
              <a:rPr lang="en-US" altLang="zh-CN" sz="3200" b="1" i="0" baseline="0">
                <a:effectLst/>
              </a:rPr>
              <a:t>Distribution of ADFs: Household Income</a:t>
            </a:r>
            <a:endParaRPr lang="zh-CN" altLang="zh-CN" sz="3200">
              <a:effectLst/>
            </a:endParaRPr>
          </a:p>
        </c:rich>
      </c:tx>
      <c:overlay val="0"/>
    </c:title>
    <c:autoTitleDeleted val="0"/>
    <c:plotArea>
      <c:layout/>
      <c:lineChart>
        <c:grouping val="standard"/>
        <c:varyColors val="0"/>
        <c:ser>
          <c:idx val="0"/>
          <c:order val="0"/>
          <c:tx>
            <c:strRef>
              <c:f>Sheet2!$M$25</c:f>
              <c:strCache>
                <c:ptCount val="1"/>
                <c:pt idx="0">
                  <c:v>ADFs</c:v>
                </c:pt>
              </c:strCache>
            </c:strRef>
          </c:tx>
          <c:marker>
            <c:symbol val="none"/>
          </c:marker>
          <c:cat>
            <c:strRef>
              <c:f>Sheet2!$L$26:$L$35</c:f>
              <c:strCache>
                <c:ptCount val="10"/>
                <c:pt idx="0">
                  <c:v>&lt;£15k</c:v>
                </c:pt>
                <c:pt idx="1">
                  <c:v>£15k-£19k</c:v>
                </c:pt>
                <c:pt idx="2">
                  <c:v>£20k-£29k</c:v>
                </c:pt>
                <c:pt idx="3">
                  <c:v>£30k-£39k</c:v>
                </c:pt>
                <c:pt idx="4">
                  <c:v>£40k-£49k</c:v>
                </c:pt>
                <c:pt idx="5">
                  <c:v>£50k-£59k</c:v>
                </c:pt>
                <c:pt idx="6">
                  <c:v>£60k-£69k</c:v>
                </c:pt>
                <c:pt idx="7">
                  <c:v>£70k-£99k</c:v>
                </c:pt>
                <c:pt idx="8">
                  <c:v>£100k-£149k</c:v>
                </c:pt>
                <c:pt idx="9">
                  <c:v>£150k+</c:v>
                </c:pt>
              </c:strCache>
            </c:strRef>
          </c:cat>
          <c:val>
            <c:numRef>
              <c:f>Sheet2!$M$26:$M$35</c:f>
              <c:numCache>
                <c:formatCode>General</c:formatCode>
                <c:ptCount val="10"/>
                <c:pt idx="0">
                  <c:v>323</c:v>
                </c:pt>
                <c:pt idx="1">
                  <c:v>95</c:v>
                </c:pt>
                <c:pt idx="2">
                  <c:v>88</c:v>
                </c:pt>
                <c:pt idx="3">
                  <c:v>58</c:v>
                </c:pt>
                <c:pt idx="4">
                  <c:v>39</c:v>
                </c:pt>
                <c:pt idx="5">
                  <c:v>19</c:v>
                </c:pt>
                <c:pt idx="6">
                  <c:v>16</c:v>
                </c:pt>
                <c:pt idx="7">
                  <c:v>14</c:v>
                </c:pt>
                <c:pt idx="8">
                  <c:v>12</c:v>
                </c:pt>
                <c:pt idx="9">
                  <c:v>4</c:v>
                </c:pt>
              </c:numCache>
            </c:numRef>
          </c:val>
          <c:smooth val="0"/>
          <c:extLst xmlns:c16r2="http://schemas.microsoft.com/office/drawing/2015/06/chart">
            <c:ext xmlns:c16="http://schemas.microsoft.com/office/drawing/2014/chart" uri="{C3380CC4-5D6E-409C-BE32-E72D297353CC}">
              <c16:uniqueId val="{00000000-1EE4-FF48-9729-768C5446CA57}"/>
            </c:ext>
          </c:extLst>
        </c:ser>
        <c:ser>
          <c:idx val="1"/>
          <c:order val="1"/>
          <c:tx>
            <c:strRef>
              <c:f>Sheet2!$N$25</c:f>
              <c:strCache>
                <c:ptCount val="1"/>
                <c:pt idx="0">
                  <c:v>Injury</c:v>
                </c:pt>
              </c:strCache>
            </c:strRef>
          </c:tx>
          <c:marker>
            <c:symbol val="none"/>
          </c:marker>
          <c:cat>
            <c:strRef>
              <c:f>Sheet2!$L$26:$L$35</c:f>
              <c:strCache>
                <c:ptCount val="10"/>
                <c:pt idx="0">
                  <c:v>&lt;£15k</c:v>
                </c:pt>
                <c:pt idx="1">
                  <c:v>£15k-£19k</c:v>
                </c:pt>
                <c:pt idx="2">
                  <c:v>£20k-£29k</c:v>
                </c:pt>
                <c:pt idx="3">
                  <c:v>£30k-£39k</c:v>
                </c:pt>
                <c:pt idx="4">
                  <c:v>£40k-£49k</c:v>
                </c:pt>
                <c:pt idx="5">
                  <c:v>£50k-£59k</c:v>
                </c:pt>
                <c:pt idx="6">
                  <c:v>£60k-£69k</c:v>
                </c:pt>
                <c:pt idx="7">
                  <c:v>£70k-£99k</c:v>
                </c:pt>
                <c:pt idx="8">
                  <c:v>£100k-£149k</c:v>
                </c:pt>
                <c:pt idx="9">
                  <c:v>£150k+</c:v>
                </c:pt>
              </c:strCache>
            </c:strRef>
          </c:cat>
          <c:val>
            <c:numRef>
              <c:f>Sheet2!$N$26:$N$35</c:f>
              <c:numCache>
                <c:formatCode>General</c:formatCode>
                <c:ptCount val="10"/>
                <c:pt idx="0">
                  <c:v>8</c:v>
                </c:pt>
                <c:pt idx="1">
                  <c:v>3</c:v>
                </c:pt>
                <c:pt idx="2">
                  <c:v>6</c:v>
                </c:pt>
                <c:pt idx="3">
                  <c:v>5</c:v>
                </c:pt>
                <c:pt idx="4">
                  <c:v>3</c:v>
                </c:pt>
                <c:pt idx="5">
                  <c:v>5</c:v>
                </c:pt>
                <c:pt idx="6">
                  <c:v>0</c:v>
                </c:pt>
                <c:pt idx="7">
                  <c:v>1</c:v>
                </c:pt>
                <c:pt idx="8">
                  <c:v>1</c:v>
                </c:pt>
                <c:pt idx="9">
                  <c:v>0</c:v>
                </c:pt>
              </c:numCache>
            </c:numRef>
          </c:val>
          <c:smooth val="0"/>
          <c:extLst xmlns:c16r2="http://schemas.microsoft.com/office/drawing/2015/06/chart">
            <c:ext xmlns:c16="http://schemas.microsoft.com/office/drawing/2014/chart" uri="{C3380CC4-5D6E-409C-BE32-E72D297353CC}">
              <c16:uniqueId val="{00000001-1EE4-FF48-9729-768C5446CA57}"/>
            </c:ext>
          </c:extLst>
        </c:ser>
        <c:ser>
          <c:idx val="2"/>
          <c:order val="2"/>
          <c:tx>
            <c:strRef>
              <c:f>Sheet2!$O$25</c:f>
              <c:strCache>
                <c:ptCount val="1"/>
                <c:pt idx="0">
                  <c:v>Kitchen</c:v>
                </c:pt>
              </c:strCache>
            </c:strRef>
          </c:tx>
          <c:marker>
            <c:symbol val="none"/>
          </c:marker>
          <c:cat>
            <c:strRef>
              <c:f>Sheet2!$L$26:$L$35</c:f>
              <c:strCache>
                <c:ptCount val="10"/>
                <c:pt idx="0">
                  <c:v>&lt;£15k</c:v>
                </c:pt>
                <c:pt idx="1">
                  <c:v>£15k-£19k</c:v>
                </c:pt>
                <c:pt idx="2">
                  <c:v>£20k-£29k</c:v>
                </c:pt>
                <c:pt idx="3">
                  <c:v>£30k-£39k</c:v>
                </c:pt>
                <c:pt idx="4">
                  <c:v>£40k-£49k</c:v>
                </c:pt>
                <c:pt idx="5">
                  <c:v>£50k-£59k</c:v>
                </c:pt>
                <c:pt idx="6">
                  <c:v>£60k-£69k</c:v>
                </c:pt>
                <c:pt idx="7">
                  <c:v>£70k-£99k</c:v>
                </c:pt>
                <c:pt idx="8">
                  <c:v>£100k-£149k</c:v>
                </c:pt>
                <c:pt idx="9">
                  <c:v>£150k+</c:v>
                </c:pt>
              </c:strCache>
            </c:strRef>
          </c:cat>
          <c:val>
            <c:numRef>
              <c:f>Sheet2!$O$26:$O$35</c:f>
              <c:numCache>
                <c:formatCode>General</c:formatCode>
                <c:ptCount val="10"/>
                <c:pt idx="0">
                  <c:v>299</c:v>
                </c:pt>
                <c:pt idx="1">
                  <c:v>80</c:v>
                </c:pt>
                <c:pt idx="2">
                  <c:v>62</c:v>
                </c:pt>
                <c:pt idx="3">
                  <c:v>32</c:v>
                </c:pt>
                <c:pt idx="4">
                  <c:v>23</c:v>
                </c:pt>
                <c:pt idx="5">
                  <c:v>10</c:v>
                </c:pt>
                <c:pt idx="6">
                  <c:v>10</c:v>
                </c:pt>
                <c:pt idx="7">
                  <c:v>4</c:v>
                </c:pt>
                <c:pt idx="8">
                  <c:v>0</c:v>
                </c:pt>
                <c:pt idx="9">
                  <c:v>1</c:v>
                </c:pt>
              </c:numCache>
            </c:numRef>
          </c:val>
          <c:smooth val="0"/>
          <c:extLst xmlns:c16r2="http://schemas.microsoft.com/office/drawing/2015/06/chart">
            <c:ext xmlns:c16="http://schemas.microsoft.com/office/drawing/2014/chart" uri="{C3380CC4-5D6E-409C-BE32-E72D297353CC}">
              <c16:uniqueId val="{00000002-1EE4-FF48-9729-768C5446CA57}"/>
            </c:ext>
          </c:extLst>
        </c:ser>
        <c:dLbls>
          <c:showLegendKey val="0"/>
          <c:showVal val="0"/>
          <c:showCatName val="0"/>
          <c:showSerName val="0"/>
          <c:showPercent val="0"/>
          <c:showBubbleSize val="0"/>
        </c:dLbls>
        <c:marker val="1"/>
        <c:smooth val="0"/>
        <c:axId val="146892288"/>
        <c:axId val="146893824"/>
      </c:lineChart>
      <c:catAx>
        <c:axId val="146892288"/>
        <c:scaling>
          <c:orientation val="minMax"/>
        </c:scaling>
        <c:delete val="0"/>
        <c:axPos val="b"/>
        <c:numFmt formatCode="General" sourceLinked="0"/>
        <c:majorTickMark val="none"/>
        <c:minorTickMark val="none"/>
        <c:tickLblPos val="nextTo"/>
        <c:txPr>
          <a:bodyPr/>
          <a:lstStyle/>
          <a:p>
            <a:pPr>
              <a:defRPr sz="1400"/>
            </a:pPr>
            <a:endParaRPr lang="en-US"/>
          </a:p>
        </c:txPr>
        <c:crossAx val="146893824"/>
        <c:crosses val="autoZero"/>
        <c:auto val="1"/>
        <c:lblAlgn val="ctr"/>
        <c:lblOffset val="100"/>
        <c:noMultiLvlLbl val="0"/>
      </c:catAx>
      <c:valAx>
        <c:axId val="146893824"/>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14689228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dirty="0"/>
              <a:t>Most and Least at-risk Groups</a:t>
            </a:r>
          </a:p>
        </c:rich>
      </c:tx>
      <c:overlay val="0"/>
      <c:spPr>
        <a:noFill/>
        <a:ln>
          <a:noFill/>
        </a:ln>
        <a:effectLst/>
      </c:spPr>
    </c:title>
    <c:autoTitleDeleted val="0"/>
    <c:plotArea>
      <c:layout/>
      <c:barChart>
        <c:barDir val="col"/>
        <c:grouping val="clustered"/>
        <c:varyColors val="0"/>
        <c:ser>
          <c:idx val="0"/>
          <c:order val="0"/>
          <c:tx>
            <c:strRef>
              <c:f>Sheet1!$B$27</c:f>
              <c:strCache>
                <c:ptCount val="1"/>
                <c:pt idx="0">
                  <c:v>Essex Baseline, (mosaic) %</c:v>
                </c:pt>
              </c:strCache>
            </c:strRef>
          </c:tx>
          <c:spPr>
            <a:solidFill>
              <a:schemeClr val="accent1"/>
            </a:solidFill>
            <a:ln>
              <a:noFill/>
            </a:ln>
            <a:effectLst/>
          </c:spPr>
          <c:invertIfNegative val="0"/>
          <c:cat>
            <c:strRef>
              <c:f>Sheet1!$A$28:$A$33</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Sheet1!$B$28:$B$33</c:f>
              <c:numCache>
                <c:formatCode>0%</c:formatCode>
                <c:ptCount val="6"/>
                <c:pt idx="0">
                  <c:v>7.9000000000000001E-2</c:v>
                </c:pt>
                <c:pt idx="1">
                  <c:v>3.1E-2</c:v>
                </c:pt>
                <c:pt idx="2">
                  <c:v>5.6000000000000001E-2</c:v>
                </c:pt>
                <c:pt idx="3">
                  <c:v>5.1999999999999998E-2</c:v>
                </c:pt>
                <c:pt idx="4">
                  <c:v>5.7000000000000002E-2</c:v>
                </c:pt>
                <c:pt idx="5">
                  <c:v>0.11799999999999999</c:v>
                </c:pt>
              </c:numCache>
            </c:numRef>
          </c:val>
          <c:extLst xmlns:c16r2="http://schemas.microsoft.com/office/drawing/2015/06/chart">
            <c:ext xmlns:c16="http://schemas.microsoft.com/office/drawing/2014/chart" uri="{C3380CC4-5D6E-409C-BE32-E72D297353CC}">
              <c16:uniqueId val="{00000000-2A9F-1848-AC73-DD8928174693}"/>
            </c:ext>
          </c:extLst>
        </c:ser>
        <c:ser>
          <c:idx val="1"/>
          <c:order val="1"/>
          <c:tx>
            <c:strRef>
              <c:f>Sheet1!$C$27</c:f>
              <c:strCache>
                <c:ptCount val="1"/>
                <c:pt idx="0">
                  <c:v>ADFs, %</c:v>
                </c:pt>
              </c:strCache>
            </c:strRef>
          </c:tx>
          <c:spPr>
            <a:solidFill>
              <a:schemeClr val="accent2"/>
            </a:solidFill>
            <a:ln>
              <a:noFill/>
            </a:ln>
            <a:effectLst/>
          </c:spPr>
          <c:invertIfNegative val="0"/>
          <c:cat>
            <c:strRef>
              <c:f>Sheet1!$A$28:$A$33</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Sheet1!$C$28:$C$33</c:f>
              <c:numCache>
                <c:formatCode>0%</c:formatCode>
                <c:ptCount val="6"/>
                <c:pt idx="0">
                  <c:v>0.14199999999999999</c:v>
                </c:pt>
                <c:pt idx="1">
                  <c:v>6.2E-2</c:v>
                </c:pt>
                <c:pt idx="2">
                  <c:v>3.9E-2</c:v>
                </c:pt>
                <c:pt idx="3">
                  <c:v>5.0999999999999997E-2</c:v>
                </c:pt>
                <c:pt idx="4">
                  <c:v>5.1999999999999998E-2</c:v>
                </c:pt>
                <c:pt idx="5">
                  <c:v>0.13900000000000001</c:v>
                </c:pt>
              </c:numCache>
            </c:numRef>
          </c:val>
          <c:extLst xmlns:c16r2="http://schemas.microsoft.com/office/drawing/2015/06/chart">
            <c:ext xmlns:c16="http://schemas.microsoft.com/office/drawing/2014/chart" uri="{C3380CC4-5D6E-409C-BE32-E72D297353CC}">
              <c16:uniqueId val="{00000001-2A9F-1848-AC73-DD8928174693}"/>
            </c:ext>
          </c:extLst>
        </c:ser>
        <c:ser>
          <c:idx val="2"/>
          <c:order val="2"/>
          <c:tx>
            <c:strRef>
              <c:f>Sheet1!$D$27</c:f>
              <c:strCache>
                <c:ptCount val="1"/>
                <c:pt idx="0">
                  <c:v>Injury ADFs, %</c:v>
                </c:pt>
              </c:strCache>
            </c:strRef>
          </c:tx>
          <c:spPr>
            <a:solidFill>
              <a:schemeClr val="accent3"/>
            </a:solidFill>
            <a:ln>
              <a:noFill/>
            </a:ln>
            <a:effectLst/>
          </c:spPr>
          <c:invertIfNegative val="0"/>
          <c:cat>
            <c:strRef>
              <c:f>Sheet1!$A$28:$A$33</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Sheet1!$D$28:$D$33</c:f>
              <c:numCache>
                <c:formatCode>0%</c:formatCode>
                <c:ptCount val="6"/>
                <c:pt idx="0">
                  <c:v>0.127</c:v>
                </c:pt>
                <c:pt idx="1">
                  <c:v>0.11</c:v>
                </c:pt>
                <c:pt idx="2">
                  <c:v>8.8999999999999996E-2</c:v>
                </c:pt>
                <c:pt idx="3">
                  <c:v>7.1999999999999995E-2</c:v>
                </c:pt>
                <c:pt idx="4">
                  <c:v>0.14199999999999999</c:v>
                </c:pt>
                <c:pt idx="5">
                  <c:v>0.17899999999999999</c:v>
                </c:pt>
              </c:numCache>
            </c:numRef>
          </c:val>
          <c:extLst xmlns:c16r2="http://schemas.microsoft.com/office/drawing/2015/06/chart">
            <c:ext xmlns:c16="http://schemas.microsoft.com/office/drawing/2014/chart" uri="{C3380CC4-5D6E-409C-BE32-E72D297353CC}">
              <c16:uniqueId val="{00000002-2A9F-1848-AC73-DD8928174693}"/>
            </c:ext>
          </c:extLst>
        </c:ser>
        <c:ser>
          <c:idx val="3"/>
          <c:order val="3"/>
          <c:tx>
            <c:strRef>
              <c:f>Sheet1!$E$27</c:f>
              <c:strCache>
                <c:ptCount val="1"/>
                <c:pt idx="0">
                  <c:v>Kitchen ADFs</c:v>
                </c:pt>
              </c:strCache>
            </c:strRef>
          </c:tx>
          <c:spPr>
            <a:solidFill>
              <a:schemeClr val="accent4"/>
            </a:solidFill>
            <a:ln>
              <a:noFill/>
            </a:ln>
            <a:effectLst/>
          </c:spPr>
          <c:invertIfNegative val="0"/>
          <c:cat>
            <c:strRef>
              <c:f>Sheet1!$A$28:$A$33</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Sheet1!$E$28:$E$33</c:f>
              <c:numCache>
                <c:formatCode>0%</c:formatCode>
                <c:ptCount val="6"/>
                <c:pt idx="0">
                  <c:v>0.16200000000000001</c:v>
                </c:pt>
                <c:pt idx="1">
                  <c:v>7.0999999999999994E-2</c:v>
                </c:pt>
                <c:pt idx="2">
                  <c:v>4.648E-2</c:v>
                </c:pt>
                <c:pt idx="3">
                  <c:v>7.8E-2</c:v>
                </c:pt>
                <c:pt idx="4">
                  <c:v>6.6000000000000003E-2</c:v>
                </c:pt>
                <c:pt idx="5">
                  <c:v>0.12626000000000001</c:v>
                </c:pt>
              </c:numCache>
            </c:numRef>
          </c:val>
          <c:extLst xmlns:c16r2="http://schemas.microsoft.com/office/drawing/2015/06/chart">
            <c:ext xmlns:c16="http://schemas.microsoft.com/office/drawing/2014/chart" uri="{C3380CC4-5D6E-409C-BE32-E72D297353CC}">
              <c16:uniqueId val="{00000003-2A9F-1848-AC73-DD8928174693}"/>
            </c:ext>
          </c:extLst>
        </c:ser>
        <c:ser>
          <c:idx val="4"/>
          <c:order val="4"/>
          <c:tx>
            <c:strRef>
              <c:f>Sheet1!$F$27</c:f>
              <c:strCache>
                <c:ptCount val="1"/>
                <c:pt idx="0">
                  <c:v>Smoking-related ADFs</c:v>
                </c:pt>
              </c:strCache>
            </c:strRef>
          </c:tx>
          <c:spPr>
            <a:solidFill>
              <a:schemeClr val="accent5"/>
            </a:solidFill>
            <a:ln>
              <a:noFill/>
            </a:ln>
            <a:effectLst/>
          </c:spPr>
          <c:invertIfNegative val="0"/>
          <c:cat>
            <c:strRef>
              <c:f>Sheet1!$A$28:$A$33</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Sheet1!$F$28:$F$33</c:f>
              <c:numCache>
                <c:formatCode>0%</c:formatCode>
                <c:ptCount val="6"/>
                <c:pt idx="0">
                  <c:v>0.25800000000000001</c:v>
                </c:pt>
                <c:pt idx="1">
                  <c:v>0.112</c:v>
                </c:pt>
                <c:pt idx="2">
                  <c:v>5.2080000000000001E-2</c:v>
                </c:pt>
                <c:pt idx="3">
                  <c:v>5.4079999999999996E-2</c:v>
                </c:pt>
                <c:pt idx="4">
                  <c:v>0.115</c:v>
                </c:pt>
                <c:pt idx="5">
                  <c:v>0.12272</c:v>
                </c:pt>
              </c:numCache>
            </c:numRef>
          </c:val>
          <c:extLst xmlns:c16r2="http://schemas.microsoft.com/office/drawing/2015/06/chart">
            <c:ext xmlns:c16="http://schemas.microsoft.com/office/drawing/2014/chart" uri="{C3380CC4-5D6E-409C-BE32-E72D297353CC}">
              <c16:uniqueId val="{00000004-2A9F-1848-AC73-DD8928174693}"/>
            </c:ext>
          </c:extLst>
        </c:ser>
        <c:dLbls>
          <c:showLegendKey val="0"/>
          <c:showVal val="0"/>
          <c:showCatName val="0"/>
          <c:showSerName val="0"/>
          <c:showPercent val="0"/>
          <c:showBubbleSize val="0"/>
        </c:dLbls>
        <c:gapWidth val="219"/>
        <c:overlap val="-27"/>
        <c:axId val="147024512"/>
        <c:axId val="147046784"/>
      </c:barChart>
      <c:catAx>
        <c:axId val="14702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046784"/>
        <c:crosses val="autoZero"/>
        <c:auto val="1"/>
        <c:lblAlgn val="ctr"/>
        <c:lblOffset val="100"/>
        <c:noMultiLvlLbl val="0"/>
      </c:catAx>
      <c:valAx>
        <c:axId val="147046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02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Sheet1!$B$48</c:f>
              <c:strCache>
                <c:ptCount val="1"/>
                <c:pt idx="0">
                  <c:v>Phone</c:v>
                </c:pt>
              </c:strCache>
            </c:strRef>
          </c:tx>
          <c:spPr>
            <a:solidFill>
              <a:schemeClr val="accent1"/>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Sheet1!$B$49:$B$54</c:f>
              <c:numCache>
                <c:formatCode>0%</c:formatCode>
                <c:ptCount val="6"/>
                <c:pt idx="0">
                  <c:v>0</c:v>
                </c:pt>
                <c:pt idx="1">
                  <c:v>0</c:v>
                </c:pt>
                <c:pt idx="2">
                  <c:v>0</c:v>
                </c:pt>
                <c:pt idx="3">
                  <c:v>0</c:v>
                </c:pt>
                <c:pt idx="4">
                  <c:v>1</c:v>
                </c:pt>
                <c:pt idx="5">
                  <c:v>1</c:v>
                </c:pt>
              </c:numCache>
            </c:numRef>
          </c:val>
          <c:extLst xmlns:c16r2="http://schemas.microsoft.com/office/drawing/2015/06/chart">
            <c:ext xmlns:c16="http://schemas.microsoft.com/office/drawing/2014/chart" uri="{C3380CC4-5D6E-409C-BE32-E72D297353CC}">
              <c16:uniqueId val="{00000000-23E8-134C-ABF7-7DF93A7A356B}"/>
            </c:ext>
          </c:extLst>
        </c:ser>
        <c:ser>
          <c:idx val="1"/>
          <c:order val="1"/>
          <c:tx>
            <c:strRef>
              <c:f>Sheet1!$C$48</c:f>
              <c:strCache>
                <c:ptCount val="1"/>
                <c:pt idx="0">
                  <c:v>Magazine</c:v>
                </c:pt>
              </c:strCache>
            </c:strRef>
          </c:tx>
          <c:spPr>
            <a:solidFill>
              <a:schemeClr val="accent2"/>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Sheet1!$C$49:$C$54</c:f>
              <c:numCache>
                <c:formatCode>0%</c:formatCode>
                <c:ptCount val="6"/>
                <c:pt idx="0">
                  <c:v>0</c:v>
                </c:pt>
                <c:pt idx="1">
                  <c:v>0</c:v>
                </c:pt>
                <c:pt idx="2">
                  <c:v>0</c:v>
                </c:pt>
                <c:pt idx="3">
                  <c:v>0</c:v>
                </c:pt>
                <c:pt idx="4">
                  <c:v>0</c:v>
                </c:pt>
                <c:pt idx="5">
                  <c:v>1</c:v>
                </c:pt>
              </c:numCache>
            </c:numRef>
          </c:val>
          <c:extLst xmlns:c16r2="http://schemas.microsoft.com/office/drawing/2015/06/chart">
            <c:ext xmlns:c16="http://schemas.microsoft.com/office/drawing/2014/chart" uri="{C3380CC4-5D6E-409C-BE32-E72D297353CC}">
              <c16:uniqueId val="{00000001-23E8-134C-ABF7-7DF93A7A356B}"/>
            </c:ext>
          </c:extLst>
        </c:ser>
        <c:ser>
          <c:idx val="2"/>
          <c:order val="2"/>
          <c:tx>
            <c:strRef>
              <c:f>Sheet1!$D$48</c:f>
              <c:strCache>
                <c:ptCount val="1"/>
                <c:pt idx="0">
                  <c:v>Face-to-face</c:v>
                </c:pt>
              </c:strCache>
            </c:strRef>
          </c:tx>
          <c:spPr>
            <a:solidFill>
              <a:schemeClr val="accent3"/>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Sheet1!$D$49:$D$54</c:f>
              <c:numCache>
                <c:formatCode>0%</c:formatCode>
                <c:ptCount val="6"/>
                <c:pt idx="0">
                  <c:v>1</c:v>
                </c:pt>
                <c:pt idx="1">
                  <c:v>1</c:v>
                </c:pt>
                <c:pt idx="2">
                  <c:v>1</c:v>
                </c:pt>
                <c:pt idx="3">
                  <c:v>0</c:v>
                </c:pt>
                <c:pt idx="4">
                  <c:v>1</c:v>
                </c:pt>
                <c:pt idx="5">
                  <c:v>1</c:v>
                </c:pt>
              </c:numCache>
            </c:numRef>
          </c:val>
          <c:extLst xmlns:c16r2="http://schemas.microsoft.com/office/drawing/2015/06/chart">
            <c:ext xmlns:c16="http://schemas.microsoft.com/office/drawing/2014/chart" uri="{C3380CC4-5D6E-409C-BE32-E72D297353CC}">
              <c16:uniqueId val="{00000002-23E8-134C-ABF7-7DF93A7A356B}"/>
            </c:ext>
          </c:extLst>
        </c:ser>
        <c:ser>
          <c:idx val="3"/>
          <c:order val="3"/>
          <c:tx>
            <c:strRef>
              <c:f>Sheet1!$E$48</c:f>
              <c:strCache>
                <c:ptCount val="1"/>
                <c:pt idx="0">
                  <c:v>National Paper</c:v>
                </c:pt>
              </c:strCache>
            </c:strRef>
          </c:tx>
          <c:spPr>
            <a:solidFill>
              <a:schemeClr val="accent4"/>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Sheet1!$E$49:$E$54</c:f>
              <c:numCache>
                <c:formatCode>0%</c:formatCode>
                <c:ptCount val="6"/>
                <c:pt idx="0">
                  <c:v>1</c:v>
                </c:pt>
                <c:pt idx="1">
                  <c:v>1</c:v>
                </c:pt>
                <c:pt idx="2">
                  <c:v>1</c:v>
                </c:pt>
                <c:pt idx="3">
                  <c:v>1</c:v>
                </c:pt>
                <c:pt idx="4">
                  <c:v>0</c:v>
                </c:pt>
                <c:pt idx="5">
                  <c:v>0</c:v>
                </c:pt>
              </c:numCache>
            </c:numRef>
          </c:val>
          <c:extLst xmlns:c16r2="http://schemas.microsoft.com/office/drawing/2015/06/chart">
            <c:ext xmlns:c16="http://schemas.microsoft.com/office/drawing/2014/chart" uri="{C3380CC4-5D6E-409C-BE32-E72D297353CC}">
              <c16:uniqueId val="{00000003-23E8-134C-ABF7-7DF93A7A356B}"/>
            </c:ext>
          </c:extLst>
        </c:ser>
        <c:ser>
          <c:idx val="4"/>
          <c:order val="4"/>
          <c:tx>
            <c:strRef>
              <c:f>Sheet1!$F$48</c:f>
              <c:strCache>
                <c:ptCount val="1"/>
                <c:pt idx="0">
                  <c:v>Local Paper</c:v>
                </c:pt>
              </c:strCache>
            </c:strRef>
          </c:tx>
          <c:spPr>
            <a:solidFill>
              <a:schemeClr val="accent5"/>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Sheet1!$F$49:$F$54</c:f>
              <c:numCache>
                <c:formatCode>0%</c:formatCode>
                <c:ptCount val="6"/>
                <c:pt idx="0">
                  <c:v>1</c:v>
                </c:pt>
                <c:pt idx="1">
                  <c:v>1</c:v>
                </c:pt>
                <c:pt idx="2">
                  <c:v>1</c:v>
                </c:pt>
                <c:pt idx="3">
                  <c:v>0</c:v>
                </c:pt>
                <c:pt idx="4">
                  <c:v>1</c:v>
                </c:pt>
                <c:pt idx="5">
                  <c:v>1</c:v>
                </c:pt>
              </c:numCache>
            </c:numRef>
          </c:val>
          <c:extLst xmlns:c16r2="http://schemas.microsoft.com/office/drawing/2015/06/chart">
            <c:ext xmlns:c16="http://schemas.microsoft.com/office/drawing/2014/chart" uri="{C3380CC4-5D6E-409C-BE32-E72D297353CC}">
              <c16:uniqueId val="{00000004-23E8-134C-ABF7-7DF93A7A356B}"/>
            </c:ext>
          </c:extLst>
        </c:ser>
        <c:ser>
          <c:idx val="5"/>
          <c:order val="5"/>
          <c:tx>
            <c:strRef>
              <c:f>Sheet1!$G$48</c:f>
              <c:strCache>
                <c:ptCount val="1"/>
                <c:pt idx="0">
                  <c:v>Internet</c:v>
                </c:pt>
              </c:strCache>
            </c:strRef>
          </c:tx>
          <c:spPr>
            <a:solidFill>
              <a:schemeClr val="accent6"/>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Sheet1!$G$49:$G$54</c:f>
              <c:numCache>
                <c:formatCode>0%</c:formatCode>
                <c:ptCount val="6"/>
                <c:pt idx="0">
                  <c:v>0</c:v>
                </c:pt>
                <c:pt idx="1">
                  <c:v>0</c:v>
                </c:pt>
                <c:pt idx="2">
                  <c:v>0</c:v>
                </c:pt>
                <c:pt idx="3">
                  <c:v>1</c:v>
                </c:pt>
                <c:pt idx="4">
                  <c:v>1</c:v>
                </c:pt>
                <c:pt idx="5">
                  <c:v>0</c:v>
                </c:pt>
              </c:numCache>
            </c:numRef>
          </c:val>
          <c:extLst xmlns:c16r2="http://schemas.microsoft.com/office/drawing/2015/06/chart">
            <c:ext xmlns:c16="http://schemas.microsoft.com/office/drawing/2014/chart" uri="{C3380CC4-5D6E-409C-BE32-E72D297353CC}">
              <c16:uniqueId val="{00000005-23E8-134C-ABF7-7DF93A7A356B}"/>
            </c:ext>
          </c:extLst>
        </c:ser>
        <c:ser>
          <c:idx val="6"/>
          <c:order val="6"/>
          <c:tx>
            <c:strRef>
              <c:f>Sheet1!$H$48</c:f>
              <c:strCache>
                <c:ptCount val="1"/>
                <c:pt idx="0">
                  <c:v>SMS text</c:v>
                </c:pt>
              </c:strCache>
            </c:strRef>
          </c:tx>
          <c:spPr>
            <a:solidFill>
              <a:schemeClr val="accent1">
                <a:lumMod val="60000"/>
              </a:schemeClr>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Sheet1!$H$49:$H$54</c:f>
              <c:numCache>
                <c:formatCode>0%</c:formatCode>
                <c:ptCount val="6"/>
                <c:pt idx="0">
                  <c:v>1</c:v>
                </c:pt>
                <c:pt idx="1">
                  <c:v>1</c:v>
                </c:pt>
                <c:pt idx="2">
                  <c:v>1</c:v>
                </c:pt>
                <c:pt idx="3">
                  <c:v>1</c:v>
                </c:pt>
                <c:pt idx="4">
                  <c:v>1</c:v>
                </c:pt>
                <c:pt idx="5">
                  <c:v>0</c:v>
                </c:pt>
              </c:numCache>
            </c:numRef>
          </c:val>
          <c:extLst xmlns:c16r2="http://schemas.microsoft.com/office/drawing/2015/06/chart">
            <c:ext xmlns:c16="http://schemas.microsoft.com/office/drawing/2014/chart" uri="{C3380CC4-5D6E-409C-BE32-E72D297353CC}">
              <c16:uniqueId val="{00000006-23E8-134C-ABF7-7DF93A7A356B}"/>
            </c:ext>
          </c:extLst>
        </c:ser>
        <c:ser>
          <c:idx val="7"/>
          <c:order val="7"/>
          <c:tx>
            <c:strRef>
              <c:f>Sheet1!$I$48</c:f>
              <c:strCache>
                <c:ptCount val="1"/>
                <c:pt idx="0">
                  <c:v>Interactive TV</c:v>
                </c:pt>
              </c:strCache>
            </c:strRef>
          </c:tx>
          <c:spPr>
            <a:solidFill>
              <a:schemeClr val="accent2">
                <a:lumMod val="60000"/>
              </a:schemeClr>
            </a:solidFill>
            <a:ln w="25400">
              <a:noFill/>
            </a:ln>
            <a:effectLst/>
          </c:spPr>
          <c:invertIfNegative val="0"/>
          <c:cat>
            <c:strRef>
              <c:f>Sheet1!$A$49:$A$54</c:f>
              <c:strCache>
                <c:ptCount val="6"/>
                <c:pt idx="0">
                  <c:v>Social housing and benefits</c:v>
                </c:pt>
                <c:pt idx="1">
                  <c:v>Transient Singles</c:v>
                </c:pt>
                <c:pt idx="2">
                  <c:v>Poorer Elderly in social housing</c:v>
                </c:pt>
                <c:pt idx="3">
                  <c:v>Couples and young singles</c:v>
                </c:pt>
                <c:pt idx="4">
                  <c:v>Owners in older-style households</c:v>
                </c:pt>
                <c:pt idx="5">
                  <c:v>Wealthier older households, rural and town edges</c:v>
                </c:pt>
              </c:strCache>
            </c:strRef>
          </c:cat>
          <c:val>
            <c:numRef>
              <c:f>Sheet1!$I$49:$I$54</c:f>
              <c:numCache>
                <c:formatCode>0%</c:formatCode>
                <c:ptCount val="6"/>
                <c:pt idx="0">
                  <c:v>1</c:v>
                </c:pt>
                <c:pt idx="1">
                  <c:v>1</c:v>
                </c:pt>
                <c:pt idx="2">
                  <c:v>0</c:v>
                </c:pt>
                <c:pt idx="3">
                  <c:v>1</c:v>
                </c:pt>
                <c:pt idx="4">
                  <c:v>1</c:v>
                </c:pt>
                <c:pt idx="5">
                  <c:v>0</c:v>
                </c:pt>
              </c:numCache>
            </c:numRef>
          </c:val>
          <c:extLst xmlns:c16r2="http://schemas.microsoft.com/office/drawing/2015/06/chart">
            <c:ext xmlns:c16="http://schemas.microsoft.com/office/drawing/2014/chart" uri="{C3380CC4-5D6E-409C-BE32-E72D297353CC}">
              <c16:uniqueId val="{00000007-23E8-134C-ABF7-7DF93A7A356B}"/>
            </c:ext>
          </c:extLst>
        </c:ser>
        <c:dLbls>
          <c:showLegendKey val="0"/>
          <c:showVal val="0"/>
          <c:showCatName val="0"/>
          <c:showSerName val="0"/>
          <c:showPercent val="0"/>
          <c:showBubbleSize val="0"/>
        </c:dLbls>
        <c:gapWidth val="219"/>
        <c:overlap val="100"/>
        <c:axId val="147319424"/>
        <c:axId val="147652992"/>
      </c:barChart>
      <c:catAx>
        <c:axId val="147319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652992"/>
        <c:crosses val="autoZero"/>
        <c:auto val="1"/>
        <c:lblAlgn val="ctr"/>
        <c:lblOffset val="100"/>
        <c:noMultiLvlLbl val="0"/>
      </c:catAx>
      <c:valAx>
        <c:axId val="1476529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31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sz="2400"/>
              <a:t>ADFs by day of the week (2009-2017)</a:t>
            </a:r>
          </a:p>
        </c:rich>
      </c:tx>
      <c:overlay val="0"/>
      <c:spPr>
        <a:noFill/>
        <a:ln>
          <a:noFill/>
        </a:ln>
        <a:effectLst/>
      </c:spPr>
    </c:title>
    <c:autoTitleDeleted val="0"/>
    <c:plotArea>
      <c:layout/>
      <c:lineChart>
        <c:grouping val="standard"/>
        <c:varyColors val="0"/>
        <c:ser>
          <c:idx val="0"/>
          <c:order val="0"/>
          <c:tx>
            <c:strRef>
              <c:f>Sheet1!$B$134</c:f>
              <c:strCache>
                <c:ptCount val="1"/>
                <c:pt idx="0">
                  <c:v>Injury ADFs (n=924)</c:v>
                </c:pt>
              </c:strCache>
            </c:strRef>
          </c:tx>
          <c:spPr>
            <a:ln w="28575" cap="rnd">
              <a:solidFill>
                <a:schemeClr val="accent1"/>
              </a:solidFill>
              <a:round/>
            </a:ln>
            <a:effectLst/>
          </c:spPr>
          <c:marker>
            <c:symbol val="none"/>
          </c:marker>
          <c:cat>
            <c:strRef>
              <c:f>Sheet1!$A$135:$A$141</c:f>
              <c:strCache>
                <c:ptCount val="7"/>
                <c:pt idx="0">
                  <c:v>Wednesday</c:v>
                </c:pt>
                <c:pt idx="1">
                  <c:v>Thursday</c:v>
                </c:pt>
                <c:pt idx="2">
                  <c:v>Friday</c:v>
                </c:pt>
                <c:pt idx="3">
                  <c:v>Saturday</c:v>
                </c:pt>
                <c:pt idx="4">
                  <c:v>Sunday</c:v>
                </c:pt>
                <c:pt idx="5">
                  <c:v>Monday</c:v>
                </c:pt>
                <c:pt idx="6">
                  <c:v>Tuesday</c:v>
                </c:pt>
              </c:strCache>
            </c:strRef>
          </c:cat>
          <c:val>
            <c:numRef>
              <c:f>Sheet1!$B$135:$B$141</c:f>
              <c:numCache>
                <c:formatCode>General</c:formatCode>
                <c:ptCount val="7"/>
                <c:pt idx="0">
                  <c:v>119</c:v>
                </c:pt>
                <c:pt idx="1">
                  <c:v>139</c:v>
                </c:pt>
                <c:pt idx="2">
                  <c:v>148</c:v>
                </c:pt>
                <c:pt idx="3">
                  <c:v>137</c:v>
                </c:pt>
                <c:pt idx="4">
                  <c:v>141</c:v>
                </c:pt>
                <c:pt idx="5">
                  <c:v>138</c:v>
                </c:pt>
                <c:pt idx="6">
                  <c:v>102</c:v>
                </c:pt>
              </c:numCache>
            </c:numRef>
          </c:val>
          <c:smooth val="0"/>
          <c:extLst xmlns:c16r2="http://schemas.microsoft.com/office/drawing/2015/06/chart">
            <c:ext xmlns:c16="http://schemas.microsoft.com/office/drawing/2014/chart" uri="{C3380CC4-5D6E-409C-BE32-E72D297353CC}">
              <c16:uniqueId val="{00000000-B6CF-3543-9FF1-4DF52181FAD4}"/>
            </c:ext>
          </c:extLst>
        </c:ser>
        <c:ser>
          <c:idx val="1"/>
          <c:order val="1"/>
          <c:tx>
            <c:strRef>
              <c:f>Sheet1!$C$134</c:f>
              <c:strCache>
                <c:ptCount val="1"/>
                <c:pt idx="0">
                  <c:v>Non-injury ADFs (n=6716)</c:v>
                </c:pt>
              </c:strCache>
            </c:strRef>
          </c:tx>
          <c:spPr>
            <a:ln w="28575" cap="rnd">
              <a:solidFill>
                <a:schemeClr val="accent2"/>
              </a:solidFill>
              <a:round/>
            </a:ln>
            <a:effectLst/>
          </c:spPr>
          <c:marker>
            <c:symbol val="none"/>
          </c:marker>
          <c:cat>
            <c:strRef>
              <c:f>Sheet1!$A$135:$A$141</c:f>
              <c:strCache>
                <c:ptCount val="7"/>
                <c:pt idx="0">
                  <c:v>Wednesday</c:v>
                </c:pt>
                <c:pt idx="1">
                  <c:v>Thursday</c:v>
                </c:pt>
                <c:pt idx="2">
                  <c:v>Friday</c:v>
                </c:pt>
                <c:pt idx="3">
                  <c:v>Saturday</c:v>
                </c:pt>
                <c:pt idx="4">
                  <c:v>Sunday</c:v>
                </c:pt>
                <c:pt idx="5">
                  <c:v>Monday</c:v>
                </c:pt>
                <c:pt idx="6">
                  <c:v>Tuesday</c:v>
                </c:pt>
              </c:strCache>
            </c:strRef>
          </c:cat>
          <c:val>
            <c:numRef>
              <c:f>Sheet1!$C$135:$C$141</c:f>
              <c:numCache>
                <c:formatCode>General</c:formatCode>
                <c:ptCount val="7"/>
                <c:pt idx="0">
                  <c:v>938</c:v>
                </c:pt>
                <c:pt idx="1">
                  <c:v>883</c:v>
                </c:pt>
                <c:pt idx="2">
                  <c:v>982</c:v>
                </c:pt>
                <c:pt idx="3">
                  <c:v>986</c:v>
                </c:pt>
                <c:pt idx="4" formatCode="#,##0">
                  <c:v>1075</c:v>
                </c:pt>
                <c:pt idx="5">
                  <c:v>981</c:v>
                </c:pt>
                <c:pt idx="6">
                  <c:v>871</c:v>
                </c:pt>
              </c:numCache>
            </c:numRef>
          </c:val>
          <c:smooth val="0"/>
          <c:extLst xmlns:c16r2="http://schemas.microsoft.com/office/drawing/2015/06/chart">
            <c:ext xmlns:c16="http://schemas.microsoft.com/office/drawing/2014/chart" uri="{C3380CC4-5D6E-409C-BE32-E72D297353CC}">
              <c16:uniqueId val="{00000001-B6CF-3543-9FF1-4DF52181FAD4}"/>
            </c:ext>
          </c:extLst>
        </c:ser>
        <c:ser>
          <c:idx val="2"/>
          <c:order val="2"/>
          <c:tx>
            <c:strRef>
              <c:f>Sheet1!$D$134</c:f>
              <c:strCache>
                <c:ptCount val="1"/>
                <c:pt idx="0">
                  <c:v>Accidental ADFs (total)</c:v>
                </c:pt>
              </c:strCache>
            </c:strRef>
          </c:tx>
          <c:spPr>
            <a:ln w="28575" cap="rnd">
              <a:solidFill>
                <a:schemeClr val="accent3"/>
              </a:solidFill>
              <a:round/>
            </a:ln>
            <a:effectLst/>
          </c:spPr>
          <c:marker>
            <c:symbol val="none"/>
          </c:marker>
          <c:cat>
            <c:strRef>
              <c:f>Sheet1!$A$135:$A$141</c:f>
              <c:strCache>
                <c:ptCount val="7"/>
                <c:pt idx="0">
                  <c:v>Wednesday</c:v>
                </c:pt>
                <c:pt idx="1">
                  <c:v>Thursday</c:v>
                </c:pt>
                <c:pt idx="2">
                  <c:v>Friday</c:v>
                </c:pt>
                <c:pt idx="3">
                  <c:v>Saturday</c:v>
                </c:pt>
                <c:pt idx="4">
                  <c:v>Sunday</c:v>
                </c:pt>
                <c:pt idx="5">
                  <c:v>Monday</c:v>
                </c:pt>
                <c:pt idx="6">
                  <c:v>Tuesday</c:v>
                </c:pt>
              </c:strCache>
            </c:strRef>
          </c:cat>
          <c:val>
            <c:numRef>
              <c:f>Sheet1!$D$135:$D$141</c:f>
              <c:numCache>
                <c:formatCode>#,##0</c:formatCode>
                <c:ptCount val="7"/>
                <c:pt idx="0">
                  <c:v>1057</c:v>
                </c:pt>
                <c:pt idx="1">
                  <c:v>1022</c:v>
                </c:pt>
                <c:pt idx="2">
                  <c:v>1130</c:v>
                </c:pt>
                <c:pt idx="3">
                  <c:v>1123</c:v>
                </c:pt>
                <c:pt idx="4">
                  <c:v>1216</c:v>
                </c:pt>
                <c:pt idx="5">
                  <c:v>1119</c:v>
                </c:pt>
                <c:pt idx="6" formatCode="General">
                  <c:v>973</c:v>
                </c:pt>
              </c:numCache>
            </c:numRef>
          </c:val>
          <c:smooth val="0"/>
          <c:extLst xmlns:c16r2="http://schemas.microsoft.com/office/drawing/2015/06/chart">
            <c:ext xmlns:c16="http://schemas.microsoft.com/office/drawing/2014/chart" uri="{C3380CC4-5D6E-409C-BE32-E72D297353CC}">
              <c16:uniqueId val="{00000002-B6CF-3543-9FF1-4DF52181FAD4}"/>
            </c:ext>
          </c:extLst>
        </c:ser>
        <c:dLbls>
          <c:showLegendKey val="0"/>
          <c:showVal val="0"/>
          <c:showCatName val="0"/>
          <c:showSerName val="0"/>
          <c:showPercent val="0"/>
          <c:showBubbleSize val="0"/>
        </c:dLbls>
        <c:marker val="1"/>
        <c:smooth val="0"/>
        <c:axId val="146225024"/>
        <c:axId val="146226560"/>
      </c:lineChart>
      <c:catAx>
        <c:axId val="1462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6226560"/>
        <c:crosses val="autoZero"/>
        <c:auto val="1"/>
        <c:lblAlgn val="ctr"/>
        <c:lblOffset val="100"/>
        <c:noMultiLvlLbl val="0"/>
      </c:catAx>
      <c:valAx>
        <c:axId val="146226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Fire incidents (count)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225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Injury ADFs by day of the week</a:t>
            </a:r>
          </a:p>
        </c:rich>
      </c:tx>
      <c:overlay val="0"/>
      <c:spPr>
        <a:noFill/>
        <a:ln>
          <a:noFill/>
        </a:ln>
        <a:effectLst/>
      </c:spPr>
    </c:title>
    <c:autoTitleDeleted val="0"/>
    <c:plotArea>
      <c:layout/>
      <c:lineChart>
        <c:grouping val="standard"/>
        <c:varyColors val="0"/>
        <c:ser>
          <c:idx val="0"/>
          <c:order val="0"/>
          <c:tx>
            <c:strRef>
              <c:f>Sheet1!$B$134</c:f>
              <c:strCache>
                <c:ptCount val="1"/>
                <c:pt idx="0">
                  <c:v>Injury ADFs (n=924)</c:v>
                </c:pt>
              </c:strCache>
            </c:strRef>
          </c:tx>
          <c:spPr>
            <a:ln w="28575" cap="rnd">
              <a:solidFill>
                <a:schemeClr val="accent1"/>
              </a:solidFill>
              <a:round/>
            </a:ln>
            <a:effectLst/>
          </c:spPr>
          <c:marker>
            <c:symbol val="none"/>
          </c:marker>
          <c:cat>
            <c:strRef>
              <c:f>Sheet1!$A$135:$A$141</c:f>
              <c:strCache>
                <c:ptCount val="7"/>
                <c:pt idx="0">
                  <c:v>Wednesday</c:v>
                </c:pt>
                <c:pt idx="1">
                  <c:v>Thursday</c:v>
                </c:pt>
                <c:pt idx="2">
                  <c:v>Friday</c:v>
                </c:pt>
                <c:pt idx="3">
                  <c:v>Saturday</c:v>
                </c:pt>
                <c:pt idx="4">
                  <c:v>Sunday</c:v>
                </c:pt>
                <c:pt idx="5">
                  <c:v>Monday</c:v>
                </c:pt>
                <c:pt idx="6">
                  <c:v>Tuesday</c:v>
                </c:pt>
              </c:strCache>
            </c:strRef>
          </c:cat>
          <c:val>
            <c:numRef>
              <c:f>Sheet1!$B$135:$B$141</c:f>
              <c:numCache>
                <c:formatCode>General</c:formatCode>
                <c:ptCount val="7"/>
                <c:pt idx="0">
                  <c:v>119</c:v>
                </c:pt>
                <c:pt idx="1">
                  <c:v>139</c:v>
                </c:pt>
                <c:pt idx="2">
                  <c:v>148</c:v>
                </c:pt>
                <c:pt idx="3">
                  <c:v>137</c:v>
                </c:pt>
                <c:pt idx="4">
                  <c:v>141</c:v>
                </c:pt>
                <c:pt idx="5">
                  <c:v>138</c:v>
                </c:pt>
                <c:pt idx="6">
                  <c:v>102</c:v>
                </c:pt>
              </c:numCache>
            </c:numRef>
          </c:val>
          <c:smooth val="0"/>
          <c:extLst xmlns:c16r2="http://schemas.microsoft.com/office/drawing/2015/06/chart">
            <c:ext xmlns:c16="http://schemas.microsoft.com/office/drawing/2014/chart" uri="{C3380CC4-5D6E-409C-BE32-E72D297353CC}">
              <c16:uniqueId val="{00000000-9448-A946-BE07-12DF17D989C6}"/>
            </c:ext>
          </c:extLst>
        </c:ser>
        <c:dLbls>
          <c:showLegendKey val="0"/>
          <c:showVal val="0"/>
          <c:showCatName val="0"/>
          <c:showSerName val="0"/>
          <c:showPercent val="0"/>
          <c:showBubbleSize val="0"/>
        </c:dLbls>
        <c:marker val="1"/>
        <c:smooth val="0"/>
        <c:axId val="146273024"/>
        <c:axId val="146274560"/>
      </c:lineChart>
      <c:catAx>
        <c:axId val="14627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274560"/>
        <c:crosses val="autoZero"/>
        <c:auto val="1"/>
        <c:lblAlgn val="ctr"/>
        <c:lblOffset val="100"/>
        <c:noMultiLvlLbl val="0"/>
      </c:catAx>
      <c:valAx>
        <c:axId val="146274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Fire incidents (count)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27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a:t>Injury ADFs by incident call hour (2009-2017)</a:t>
            </a:r>
          </a:p>
        </c:rich>
      </c:tx>
      <c:overlay val="0"/>
      <c:spPr>
        <a:noFill/>
        <a:ln>
          <a:noFill/>
        </a:ln>
        <a:effectLst/>
      </c:spPr>
    </c:title>
    <c:autoTitleDeleted val="0"/>
    <c:plotArea>
      <c:layout/>
      <c:lineChart>
        <c:grouping val="standard"/>
        <c:varyColors val="0"/>
        <c:ser>
          <c:idx val="0"/>
          <c:order val="0"/>
          <c:tx>
            <c:strRef>
              <c:f>Sheet1!$B$59</c:f>
              <c:strCache>
                <c:ptCount val="1"/>
                <c:pt idx="0">
                  <c:v>Injury ADFs (n=924)</c:v>
                </c:pt>
              </c:strCache>
            </c:strRef>
          </c:tx>
          <c:spPr>
            <a:ln w="28575" cap="rnd">
              <a:solidFill>
                <a:schemeClr val="accent1"/>
              </a:solidFill>
              <a:round/>
            </a:ln>
            <a:effectLst/>
          </c:spPr>
          <c:marker>
            <c:symbol val="none"/>
          </c:marker>
          <c:cat>
            <c:numRef>
              <c:f>Sheet1!$A$60:$A$83</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Sheet1!$B$60:$B$83</c:f>
              <c:numCache>
                <c:formatCode>General</c:formatCode>
                <c:ptCount val="24"/>
                <c:pt idx="0">
                  <c:v>33</c:v>
                </c:pt>
                <c:pt idx="1">
                  <c:v>27</c:v>
                </c:pt>
                <c:pt idx="2">
                  <c:v>22</c:v>
                </c:pt>
                <c:pt idx="3">
                  <c:v>24</c:v>
                </c:pt>
                <c:pt idx="4">
                  <c:v>21</c:v>
                </c:pt>
                <c:pt idx="5">
                  <c:v>16</c:v>
                </c:pt>
                <c:pt idx="6">
                  <c:v>19</c:v>
                </c:pt>
                <c:pt idx="7">
                  <c:v>17</c:v>
                </c:pt>
                <c:pt idx="8">
                  <c:v>27</c:v>
                </c:pt>
                <c:pt idx="9">
                  <c:v>30</c:v>
                </c:pt>
                <c:pt idx="10">
                  <c:v>32</c:v>
                </c:pt>
                <c:pt idx="11">
                  <c:v>37</c:v>
                </c:pt>
                <c:pt idx="12">
                  <c:v>40</c:v>
                </c:pt>
                <c:pt idx="13">
                  <c:v>57</c:v>
                </c:pt>
                <c:pt idx="14">
                  <c:v>39</c:v>
                </c:pt>
                <c:pt idx="15">
                  <c:v>45</c:v>
                </c:pt>
                <c:pt idx="16">
                  <c:v>47</c:v>
                </c:pt>
                <c:pt idx="17">
                  <c:v>70</c:v>
                </c:pt>
                <c:pt idx="18">
                  <c:v>70</c:v>
                </c:pt>
                <c:pt idx="19">
                  <c:v>72</c:v>
                </c:pt>
                <c:pt idx="20">
                  <c:v>49</c:v>
                </c:pt>
                <c:pt idx="21">
                  <c:v>41</c:v>
                </c:pt>
                <c:pt idx="22">
                  <c:v>44</c:v>
                </c:pt>
                <c:pt idx="23">
                  <c:v>45</c:v>
                </c:pt>
              </c:numCache>
            </c:numRef>
          </c:val>
          <c:smooth val="0"/>
          <c:extLst xmlns:c16r2="http://schemas.microsoft.com/office/drawing/2015/06/chart">
            <c:ext xmlns:c16="http://schemas.microsoft.com/office/drawing/2014/chart" uri="{C3380CC4-5D6E-409C-BE32-E72D297353CC}">
              <c16:uniqueId val="{00000000-E78F-7544-B962-41095650C63C}"/>
            </c:ext>
          </c:extLst>
        </c:ser>
        <c:dLbls>
          <c:showLegendKey val="0"/>
          <c:showVal val="0"/>
          <c:showCatName val="0"/>
          <c:showSerName val="0"/>
          <c:showPercent val="0"/>
          <c:showBubbleSize val="0"/>
        </c:dLbls>
        <c:marker val="1"/>
        <c:smooth val="0"/>
        <c:axId val="145478400"/>
        <c:axId val="145480320"/>
      </c:lineChart>
      <c:catAx>
        <c:axId val="14547840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Hours of the day (0: midnight)</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80320"/>
        <c:crosses val="autoZero"/>
        <c:auto val="1"/>
        <c:lblAlgn val="ctr"/>
        <c:lblOffset val="100"/>
        <c:noMultiLvlLbl val="0"/>
      </c:catAx>
      <c:valAx>
        <c:axId val="1454803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Fire incidents (count)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47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a:t>ADFs by hour of day (grouped)</a:t>
            </a:r>
          </a:p>
        </c:rich>
      </c:tx>
      <c:overlay val="0"/>
      <c:spPr>
        <a:noFill/>
        <a:ln>
          <a:noFill/>
        </a:ln>
        <a:effectLst/>
      </c:spPr>
    </c:title>
    <c:autoTitleDeleted val="0"/>
    <c:plotArea>
      <c:layout/>
      <c:barChart>
        <c:barDir val="col"/>
        <c:grouping val="clustered"/>
        <c:varyColors val="0"/>
        <c:ser>
          <c:idx val="0"/>
          <c:order val="0"/>
          <c:tx>
            <c:strRef>
              <c:f>Sheet1!$B$106</c:f>
              <c:strCache>
                <c:ptCount val="1"/>
                <c:pt idx="0">
                  <c:v>Injury ADFs (n=924)</c:v>
                </c:pt>
              </c:strCache>
            </c:strRef>
          </c:tx>
          <c:spPr>
            <a:solidFill>
              <a:schemeClr val="accent1"/>
            </a:solidFill>
            <a:ln>
              <a:noFill/>
            </a:ln>
            <a:effectLst/>
          </c:spPr>
          <c:invertIfNegative val="0"/>
          <c:cat>
            <c:strRef>
              <c:f>Sheet1!$A$107:$A$110</c:f>
              <c:strCache>
                <c:ptCount val="4"/>
                <c:pt idx="0">
                  <c:v>midnight - 6AM</c:v>
                </c:pt>
                <c:pt idx="1">
                  <c:v>6AM - 12PM</c:v>
                </c:pt>
                <c:pt idx="2">
                  <c:v>12PM - 6PM</c:v>
                </c:pt>
                <c:pt idx="3">
                  <c:v>6PM  - midnight</c:v>
                </c:pt>
              </c:strCache>
            </c:strRef>
          </c:cat>
          <c:val>
            <c:numRef>
              <c:f>Sheet1!$B$107:$B$110</c:f>
              <c:numCache>
                <c:formatCode>0.00%</c:formatCode>
                <c:ptCount val="4"/>
                <c:pt idx="0">
                  <c:v>0.15476190476190499</c:v>
                </c:pt>
                <c:pt idx="1">
                  <c:v>0.17532467532467499</c:v>
                </c:pt>
                <c:pt idx="2">
                  <c:v>0.32251082251082303</c:v>
                </c:pt>
                <c:pt idx="3">
                  <c:v>0.34740259740259699</c:v>
                </c:pt>
              </c:numCache>
            </c:numRef>
          </c:val>
          <c:extLst xmlns:c16r2="http://schemas.microsoft.com/office/drawing/2015/06/chart">
            <c:ext xmlns:c16="http://schemas.microsoft.com/office/drawing/2014/chart" uri="{C3380CC4-5D6E-409C-BE32-E72D297353CC}">
              <c16:uniqueId val="{00000000-161E-F044-B314-9B6E016FB2CC}"/>
            </c:ext>
          </c:extLst>
        </c:ser>
        <c:ser>
          <c:idx val="1"/>
          <c:order val="1"/>
          <c:tx>
            <c:strRef>
              <c:f>Sheet1!$C$106</c:f>
              <c:strCache>
                <c:ptCount val="1"/>
                <c:pt idx="0">
                  <c:v>Non-injury ADFs (n=6716)</c:v>
                </c:pt>
              </c:strCache>
            </c:strRef>
          </c:tx>
          <c:spPr>
            <a:solidFill>
              <a:schemeClr val="accent2"/>
            </a:solidFill>
            <a:ln>
              <a:noFill/>
            </a:ln>
            <a:effectLst/>
          </c:spPr>
          <c:invertIfNegative val="0"/>
          <c:cat>
            <c:strRef>
              <c:f>Sheet1!$A$107:$A$110</c:f>
              <c:strCache>
                <c:ptCount val="4"/>
                <c:pt idx="0">
                  <c:v>midnight - 6AM</c:v>
                </c:pt>
                <c:pt idx="1">
                  <c:v>6AM - 12PM</c:v>
                </c:pt>
                <c:pt idx="2">
                  <c:v>12PM - 6PM</c:v>
                </c:pt>
                <c:pt idx="3">
                  <c:v>6PM  - midnight</c:v>
                </c:pt>
              </c:strCache>
            </c:strRef>
          </c:cat>
          <c:val>
            <c:numRef>
              <c:f>Sheet1!$C$107:$C$110</c:f>
              <c:numCache>
                <c:formatCode>0.00%</c:formatCode>
                <c:ptCount val="4"/>
                <c:pt idx="0">
                  <c:v>7.0428826682549101E-2</c:v>
                </c:pt>
                <c:pt idx="1">
                  <c:v>0.191036331149494</c:v>
                </c:pt>
                <c:pt idx="2">
                  <c:v>0.39324002382370499</c:v>
                </c:pt>
                <c:pt idx="3">
                  <c:v>0.34529481834425302</c:v>
                </c:pt>
              </c:numCache>
            </c:numRef>
          </c:val>
          <c:extLst xmlns:c16r2="http://schemas.microsoft.com/office/drawing/2015/06/chart">
            <c:ext xmlns:c16="http://schemas.microsoft.com/office/drawing/2014/chart" uri="{C3380CC4-5D6E-409C-BE32-E72D297353CC}">
              <c16:uniqueId val="{00000001-161E-F044-B314-9B6E016FB2CC}"/>
            </c:ext>
          </c:extLst>
        </c:ser>
        <c:dLbls>
          <c:showLegendKey val="0"/>
          <c:showVal val="0"/>
          <c:showCatName val="0"/>
          <c:showSerName val="0"/>
          <c:showPercent val="0"/>
          <c:showBubbleSize val="0"/>
        </c:dLbls>
        <c:gapWidth val="219"/>
        <c:overlap val="-27"/>
        <c:axId val="145514880"/>
        <c:axId val="145516416"/>
      </c:barChart>
      <c:catAx>
        <c:axId val="14551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516416"/>
        <c:crosses val="autoZero"/>
        <c:auto val="1"/>
        <c:lblAlgn val="ctr"/>
        <c:lblOffset val="100"/>
        <c:noMultiLvlLbl val="0"/>
      </c:catAx>
      <c:valAx>
        <c:axId val="145516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GB" sz="1600"/>
                  <a:t>% of total 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514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a:t>Kitchen ADFs - fire</a:t>
            </a:r>
            <a:r>
              <a:rPr lang="en-GB" sz="2800" baseline="0"/>
              <a:t> source (2009-2017)</a:t>
            </a:r>
            <a:endParaRPr lang="en-GB" sz="2800"/>
          </a:p>
        </c:rich>
      </c:tx>
      <c:overlay val="0"/>
      <c:spPr>
        <a:noFill/>
        <a:ln>
          <a:noFill/>
        </a:ln>
        <a:effectLst/>
      </c:spPr>
    </c:title>
    <c:autoTitleDeleted val="0"/>
    <c:plotArea>
      <c:layout/>
      <c:barChart>
        <c:barDir val="col"/>
        <c:grouping val="clustered"/>
        <c:varyColors val="0"/>
        <c:ser>
          <c:idx val="0"/>
          <c:order val="0"/>
          <c:tx>
            <c:strRef>
              <c:f>Sheet1!$G$257</c:f>
              <c:strCache>
                <c:ptCount val="1"/>
                <c:pt idx="0">
                  <c:v>Injury ADFs (n=554)</c:v>
                </c:pt>
              </c:strCache>
            </c:strRef>
          </c:tx>
          <c:spPr>
            <a:solidFill>
              <a:schemeClr val="accent1"/>
            </a:solidFill>
            <a:ln>
              <a:noFill/>
            </a:ln>
            <a:effectLst/>
          </c:spPr>
          <c:invertIfNegative val="0"/>
          <c:cat>
            <c:strRef>
              <c:f>Sheet1!$A$258:$A$263</c:f>
              <c:strCache>
                <c:ptCount val="6"/>
                <c:pt idx="0">
                  <c:v>Cooking appliance</c:v>
                </c:pt>
                <c:pt idx="1">
                  <c:v>Electric lighting/supply</c:v>
                </c:pt>
                <c:pt idx="2">
                  <c:v>Fuel/Chemical</c:v>
                </c:pt>
                <c:pt idx="3">
                  <c:v>Heating/flame</c:v>
                </c:pt>
                <c:pt idx="4">
                  <c:v>Other</c:v>
                </c:pt>
                <c:pt idx="5">
                  <c:v>Domestic appliance </c:v>
                </c:pt>
              </c:strCache>
            </c:strRef>
          </c:cat>
          <c:val>
            <c:numRef>
              <c:f>Sheet1!$G$258:$G$263</c:f>
              <c:numCache>
                <c:formatCode>0.00%</c:formatCode>
                <c:ptCount val="6"/>
                <c:pt idx="0">
                  <c:v>0.87298747763864104</c:v>
                </c:pt>
                <c:pt idx="1">
                  <c:v>2.86225402504472E-2</c:v>
                </c:pt>
                <c:pt idx="2">
                  <c:v>8.9445438282647598E-3</c:v>
                </c:pt>
                <c:pt idx="3">
                  <c:v>1.96779964221825E-2</c:v>
                </c:pt>
                <c:pt idx="4">
                  <c:v>3.3989266547406097E-2</c:v>
                </c:pt>
                <c:pt idx="5">
                  <c:v>3.5778175313058998E-2</c:v>
                </c:pt>
              </c:numCache>
            </c:numRef>
          </c:val>
          <c:extLst xmlns:c16r2="http://schemas.microsoft.com/office/drawing/2015/06/chart">
            <c:ext xmlns:c16="http://schemas.microsoft.com/office/drawing/2014/chart" uri="{C3380CC4-5D6E-409C-BE32-E72D297353CC}">
              <c16:uniqueId val="{00000000-704D-6D45-8D4E-925730B07A76}"/>
            </c:ext>
          </c:extLst>
        </c:ser>
        <c:ser>
          <c:idx val="1"/>
          <c:order val="1"/>
          <c:tx>
            <c:strRef>
              <c:f>Sheet1!$H$257</c:f>
              <c:strCache>
                <c:ptCount val="1"/>
                <c:pt idx="0">
                  <c:v>Non-injury ADFs (n=3547)</c:v>
                </c:pt>
              </c:strCache>
            </c:strRef>
          </c:tx>
          <c:spPr>
            <a:solidFill>
              <a:schemeClr val="accent2"/>
            </a:solidFill>
            <a:ln>
              <a:noFill/>
            </a:ln>
            <a:effectLst/>
          </c:spPr>
          <c:invertIfNegative val="0"/>
          <c:cat>
            <c:strRef>
              <c:f>Sheet1!$A$258:$A$263</c:f>
              <c:strCache>
                <c:ptCount val="6"/>
                <c:pt idx="0">
                  <c:v>Cooking appliance</c:v>
                </c:pt>
                <c:pt idx="1">
                  <c:v>Electric lighting/supply</c:v>
                </c:pt>
                <c:pt idx="2">
                  <c:v>Fuel/Chemical</c:v>
                </c:pt>
                <c:pt idx="3">
                  <c:v>Heating/flame</c:v>
                </c:pt>
                <c:pt idx="4">
                  <c:v>Other</c:v>
                </c:pt>
                <c:pt idx="5">
                  <c:v>Domestic appliance </c:v>
                </c:pt>
              </c:strCache>
            </c:strRef>
          </c:cat>
          <c:val>
            <c:numRef>
              <c:f>Sheet1!$H$258:$H$263</c:f>
              <c:numCache>
                <c:formatCode>0.00%</c:formatCode>
                <c:ptCount val="6"/>
                <c:pt idx="0">
                  <c:v>0.77727657175077502</c:v>
                </c:pt>
                <c:pt idx="1">
                  <c:v>6.8226670425711899E-2</c:v>
                </c:pt>
                <c:pt idx="2">
                  <c:v>3.9469974626444903E-3</c:v>
                </c:pt>
                <c:pt idx="3">
                  <c:v>2.5091626726811402E-2</c:v>
                </c:pt>
                <c:pt idx="4">
                  <c:v>4.1725401747955998E-2</c:v>
                </c:pt>
                <c:pt idx="5">
                  <c:v>8.3732731886100906E-2</c:v>
                </c:pt>
              </c:numCache>
            </c:numRef>
          </c:val>
          <c:extLst xmlns:c16r2="http://schemas.microsoft.com/office/drawing/2015/06/chart">
            <c:ext xmlns:c16="http://schemas.microsoft.com/office/drawing/2014/chart" uri="{C3380CC4-5D6E-409C-BE32-E72D297353CC}">
              <c16:uniqueId val="{00000001-704D-6D45-8D4E-925730B07A76}"/>
            </c:ext>
          </c:extLst>
        </c:ser>
        <c:dLbls>
          <c:showLegendKey val="0"/>
          <c:showVal val="0"/>
          <c:showCatName val="0"/>
          <c:showSerName val="0"/>
          <c:showPercent val="0"/>
          <c:showBubbleSize val="0"/>
        </c:dLbls>
        <c:gapWidth val="219"/>
        <c:overlap val="-27"/>
        <c:axId val="145592704"/>
        <c:axId val="145594240"/>
      </c:barChart>
      <c:catAx>
        <c:axId val="14559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594240"/>
        <c:crosses val="autoZero"/>
        <c:auto val="1"/>
        <c:lblAlgn val="ctr"/>
        <c:lblOffset val="100"/>
        <c:noMultiLvlLbl val="0"/>
      </c:catAx>
      <c:valAx>
        <c:axId val="14559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total 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59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3600" dirty="0"/>
              <a:t>Who</a:t>
            </a:r>
            <a:r>
              <a:rPr lang="en-GB" sz="3600" baseline="0" dirty="0"/>
              <a:t> caused ADFs? (2009-2017)</a:t>
            </a:r>
            <a:endParaRPr lang="en-GB" sz="3600" dirty="0"/>
          </a:p>
        </c:rich>
      </c:tx>
      <c:overlay val="0"/>
      <c:spPr>
        <a:noFill/>
        <a:ln>
          <a:noFill/>
        </a:ln>
        <a:effectLst/>
      </c:spPr>
    </c:title>
    <c:autoTitleDeleted val="0"/>
    <c:plotArea>
      <c:layout/>
      <c:barChart>
        <c:barDir val="col"/>
        <c:grouping val="clustered"/>
        <c:varyColors val="0"/>
        <c:ser>
          <c:idx val="0"/>
          <c:order val="0"/>
          <c:tx>
            <c:strRef>
              <c:f>Sheet1!$G$288</c:f>
              <c:strCache>
                <c:ptCount val="1"/>
                <c:pt idx="0">
                  <c:v>Injury ADFs (n=924)</c:v>
                </c:pt>
              </c:strCache>
            </c:strRef>
          </c:tx>
          <c:spPr>
            <a:solidFill>
              <a:schemeClr val="accent1"/>
            </a:solidFill>
            <a:ln>
              <a:noFill/>
            </a:ln>
            <a:effectLst/>
          </c:spPr>
          <c:invertIfNegative val="0"/>
          <c:cat>
            <c:strRef>
              <c:f>Sheet1!$A$289:$A$297</c:f>
              <c:strCache>
                <c:ptCount val="9"/>
                <c:pt idx="0">
                  <c:v>Child (0 - 9)</c:v>
                </c:pt>
                <c:pt idx="1">
                  <c:v>Youth (10 - 17)</c:v>
                </c:pt>
                <c:pt idx="2">
                  <c:v>Adult (18 - 64)</c:v>
                </c:pt>
                <c:pt idx="3">
                  <c:v>Elderly (65 plus)</c:v>
                </c:pt>
                <c:pt idx="4">
                  <c:v>Person, age not known</c:v>
                </c:pt>
                <c:pt idx="5">
                  <c:v>Not Known</c:v>
                </c:pt>
                <c:pt idx="6">
                  <c:v>Other</c:v>
                </c:pt>
                <c:pt idx="7">
                  <c:v>Not applicable</c:v>
                </c:pt>
                <c:pt idx="8">
                  <c:v>Animal</c:v>
                </c:pt>
              </c:strCache>
            </c:strRef>
          </c:cat>
          <c:val>
            <c:numRef>
              <c:f>Sheet1!$G$289:$G$297</c:f>
              <c:numCache>
                <c:formatCode>0.00%</c:formatCode>
                <c:ptCount val="9"/>
                <c:pt idx="0">
                  <c:v>1.46067415730337E-2</c:v>
                </c:pt>
                <c:pt idx="1">
                  <c:v>2.3595505617977498E-2</c:v>
                </c:pt>
                <c:pt idx="2">
                  <c:v>0.50898876404494398</c:v>
                </c:pt>
                <c:pt idx="3">
                  <c:v>0.29662921348314603</c:v>
                </c:pt>
                <c:pt idx="4">
                  <c:v>1.23595505617978E-2</c:v>
                </c:pt>
                <c:pt idx="5">
                  <c:v>0.11011235955056201</c:v>
                </c:pt>
                <c:pt idx="6">
                  <c:v>5.5056179775280899E-2</c:v>
                </c:pt>
                <c:pt idx="7">
                  <c:v>1.23595505617978E-2</c:v>
                </c:pt>
                <c:pt idx="8">
                  <c:v>4.4943820224719096E-3</c:v>
                </c:pt>
              </c:numCache>
            </c:numRef>
          </c:val>
          <c:extLst xmlns:c16r2="http://schemas.microsoft.com/office/drawing/2015/06/chart">
            <c:ext xmlns:c16="http://schemas.microsoft.com/office/drawing/2014/chart" uri="{C3380CC4-5D6E-409C-BE32-E72D297353CC}">
              <c16:uniqueId val="{00000000-D3B8-4324-89E3-A30FAF481C97}"/>
            </c:ext>
          </c:extLst>
        </c:ser>
        <c:ser>
          <c:idx val="1"/>
          <c:order val="1"/>
          <c:tx>
            <c:strRef>
              <c:f>Sheet1!$H$288</c:f>
              <c:strCache>
                <c:ptCount val="1"/>
                <c:pt idx="0">
                  <c:v>Non-injury ADFs (n= 5765)</c:v>
                </c:pt>
              </c:strCache>
            </c:strRef>
          </c:tx>
          <c:spPr>
            <a:solidFill>
              <a:schemeClr val="accent2"/>
            </a:solidFill>
            <a:ln>
              <a:noFill/>
            </a:ln>
            <a:effectLst/>
          </c:spPr>
          <c:invertIfNegative val="0"/>
          <c:cat>
            <c:strRef>
              <c:f>Sheet1!$A$289:$A$297</c:f>
              <c:strCache>
                <c:ptCount val="9"/>
                <c:pt idx="0">
                  <c:v>Child (0 - 9)</c:v>
                </c:pt>
                <c:pt idx="1">
                  <c:v>Youth (10 - 17)</c:v>
                </c:pt>
                <c:pt idx="2">
                  <c:v>Adult (18 - 64)</c:v>
                </c:pt>
                <c:pt idx="3">
                  <c:v>Elderly (65 plus)</c:v>
                </c:pt>
                <c:pt idx="4">
                  <c:v>Person, age not known</c:v>
                </c:pt>
                <c:pt idx="5">
                  <c:v>Not Known</c:v>
                </c:pt>
                <c:pt idx="6">
                  <c:v>Other</c:v>
                </c:pt>
                <c:pt idx="7">
                  <c:v>Not applicable</c:v>
                </c:pt>
                <c:pt idx="8">
                  <c:v>Animal</c:v>
                </c:pt>
              </c:strCache>
            </c:strRef>
          </c:cat>
          <c:val>
            <c:numRef>
              <c:f>Sheet1!$H$289:$H$297</c:f>
              <c:numCache>
                <c:formatCode>0.00%</c:formatCode>
                <c:ptCount val="9"/>
                <c:pt idx="0">
                  <c:v>1.8231046931407899E-2</c:v>
                </c:pt>
                <c:pt idx="1">
                  <c:v>2.23826714801444E-2</c:v>
                </c:pt>
                <c:pt idx="2">
                  <c:v>0.46317689530685902</c:v>
                </c:pt>
                <c:pt idx="3">
                  <c:v>0.16985559566787001</c:v>
                </c:pt>
                <c:pt idx="4">
                  <c:v>2.74368231046931E-2</c:v>
                </c:pt>
                <c:pt idx="5">
                  <c:v>0.191696750902527</c:v>
                </c:pt>
                <c:pt idx="6">
                  <c:v>0.11371841155234701</c:v>
                </c:pt>
                <c:pt idx="7">
                  <c:v>2.9963898916967501E-2</c:v>
                </c:pt>
                <c:pt idx="8">
                  <c:v>4.1516245487364604E-3</c:v>
                </c:pt>
              </c:numCache>
            </c:numRef>
          </c:val>
          <c:extLst xmlns:c16r2="http://schemas.microsoft.com/office/drawing/2015/06/chart">
            <c:ext xmlns:c16="http://schemas.microsoft.com/office/drawing/2014/chart" uri="{C3380CC4-5D6E-409C-BE32-E72D297353CC}">
              <c16:uniqueId val="{00000001-D3B8-4324-89E3-A30FAF481C97}"/>
            </c:ext>
          </c:extLst>
        </c:ser>
        <c:dLbls>
          <c:showLegendKey val="0"/>
          <c:showVal val="0"/>
          <c:showCatName val="0"/>
          <c:showSerName val="0"/>
          <c:showPercent val="0"/>
          <c:showBubbleSize val="0"/>
        </c:dLbls>
        <c:gapWidth val="219"/>
        <c:overlap val="-27"/>
        <c:axId val="145633664"/>
        <c:axId val="145635200"/>
      </c:barChart>
      <c:catAx>
        <c:axId val="14563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5635200"/>
        <c:crosses val="autoZero"/>
        <c:auto val="1"/>
        <c:lblAlgn val="ctr"/>
        <c:lblOffset val="100"/>
        <c:tickLblSkip val="1"/>
        <c:tickMarkSkip val="1"/>
        <c:noMultiLvlLbl val="0"/>
      </c:catAx>
      <c:valAx>
        <c:axId val="145635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total 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633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a:t>Who</a:t>
            </a:r>
            <a:r>
              <a:rPr lang="en-GB" sz="2800" baseline="0"/>
              <a:t> caused Kitchen ADFs? (2009-2017)</a:t>
            </a:r>
            <a:endParaRPr lang="en-GB" sz="2800"/>
          </a:p>
        </c:rich>
      </c:tx>
      <c:overlay val="0"/>
      <c:spPr>
        <a:noFill/>
        <a:ln>
          <a:noFill/>
        </a:ln>
        <a:effectLst/>
      </c:spPr>
    </c:title>
    <c:autoTitleDeleted val="0"/>
    <c:plotArea>
      <c:layout/>
      <c:barChart>
        <c:barDir val="col"/>
        <c:grouping val="clustered"/>
        <c:varyColors val="0"/>
        <c:ser>
          <c:idx val="0"/>
          <c:order val="0"/>
          <c:tx>
            <c:strRef>
              <c:f>Sheet1!$G$324</c:f>
              <c:strCache>
                <c:ptCount val="1"/>
                <c:pt idx="0">
                  <c:v>Injury ADFs (n=560)</c:v>
                </c:pt>
              </c:strCache>
            </c:strRef>
          </c:tx>
          <c:spPr>
            <a:solidFill>
              <a:schemeClr val="accent1"/>
            </a:solidFill>
            <a:ln>
              <a:noFill/>
            </a:ln>
            <a:effectLst/>
          </c:spPr>
          <c:invertIfNegative val="0"/>
          <c:cat>
            <c:strRef>
              <c:f>Sheet1!$A$325:$A$333</c:f>
              <c:strCache>
                <c:ptCount val="9"/>
                <c:pt idx="0">
                  <c:v>Child (0 - 9)</c:v>
                </c:pt>
                <c:pt idx="1">
                  <c:v>Youth (10 - 17)</c:v>
                </c:pt>
                <c:pt idx="2">
                  <c:v>Adult (18 - 64)</c:v>
                </c:pt>
                <c:pt idx="3">
                  <c:v>Elderly (65 plus)</c:v>
                </c:pt>
                <c:pt idx="4">
                  <c:v>Person, age not known</c:v>
                </c:pt>
                <c:pt idx="5">
                  <c:v>Not Known</c:v>
                </c:pt>
                <c:pt idx="6">
                  <c:v>Not applicable</c:v>
                </c:pt>
                <c:pt idx="7">
                  <c:v>Other</c:v>
                </c:pt>
                <c:pt idx="8">
                  <c:v>Animal</c:v>
                </c:pt>
              </c:strCache>
            </c:strRef>
          </c:cat>
          <c:val>
            <c:numRef>
              <c:f>Sheet1!$G$325:$G$333</c:f>
              <c:numCache>
                <c:formatCode>0.00%</c:formatCode>
                <c:ptCount val="9"/>
                <c:pt idx="0">
                  <c:v>5.3571428571428598E-3</c:v>
                </c:pt>
                <c:pt idx="1">
                  <c:v>2.1428571428571401E-2</c:v>
                </c:pt>
                <c:pt idx="2">
                  <c:v>0.53392857142857197</c:v>
                </c:pt>
                <c:pt idx="3">
                  <c:v>0.33750000000000002</c:v>
                </c:pt>
                <c:pt idx="4">
                  <c:v>5.3571428571428598E-3</c:v>
                </c:pt>
                <c:pt idx="5">
                  <c:v>0.05</c:v>
                </c:pt>
                <c:pt idx="6">
                  <c:v>1.0714285714285701E-2</c:v>
                </c:pt>
                <c:pt idx="7">
                  <c:v>2.8571428571428598E-2</c:v>
                </c:pt>
                <c:pt idx="8">
                  <c:v>7.14285714285714E-3</c:v>
                </c:pt>
              </c:numCache>
            </c:numRef>
          </c:val>
          <c:extLst xmlns:c16r2="http://schemas.microsoft.com/office/drawing/2015/06/chart">
            <c:ext xmlns:c16="http://schemas.microsoft.com/office/drawing/2014/chart" uri="{C3380CC4-5D6E-409C-BE32-E72D297353CC}">
              <c16:uniqueId val="{00000000-7140-3D45-9381-CABF0F21D86C}"/>
            </c:ext>
          </c:extLst>
        </c:ser>
        <c:ser>
          <c:idx val="1"/>
          <c:order val="1"/>
          <c:tx>
            <c:strRef>
              <c:f>Sheet1!$H$324</c:f>
              <c:strCache>
                <c:ptCount val="1"/>
                <c:pt idx="0">
                  <c:v>Non-injury ADFs (n= 3547)</c:v>
                </c:pt>
              </c:strCache>
            </c:strRef>
          </c:tx>
          <c:spPr>
            <a:solidFill>
              <a:schemeClr val="accent2"/>
            </a:solidFill>
            <a:ln>
              <a:noFill/>
            </a:ln>
            <a:effectLst/>
          </c:spPr>
          <c:invertIfNegative val="0"/>
          <c:cat>
            <c:strRef>
              <c:f>Sheet1!$A$325:$A$333</c:f>
              <c:strCache>
                <c:ptCount val="9"/>
                <c:pt idx="0">
                  <c:v>Child (0 - 9)</c:v>
                </c:pt>
                <c:pt idx="1">
                  <c:v>Youth (10 - 17)</c:v>
                </c:pt>
                <c:pt idx="2">
                  <c:v>Adult (18 - 64)</c:v>
                </c:pt>
                <c:pt idx="3">
                  <c:v>Elderly (65 plus)</c:v>
                </c:pt>
                <c:pt idx="4">
                  <c:v>Person, age not known</c:v>
                </c:pt>
                <c:pt idx="5">
                  <c:v>Not Known</c:v>
                </c:pt>
                <c:pt idx="6">
                  <c:v>Not applicable</c:v>
                </c:pt>
                <c:pt idx="7">
                  <c:v>Other</c:v>
                </c:pt>
                <c:pt idx="8">
                  <c:v>Animal</c:v>
                </c:pt>
              </c:strCache>
            </c:strRef>
          </c:cat>
          <c:val>
            <c:numRef>
              <c:f>Sheet1!$H$325:$H$333</c:f>
              <c:numCache>
                <c:formatCode>0.00%</c:formatCode>
                <c:ptCount val="9"/>
                <c:pt idx="0">
                  <c:v>1.6351846630955701E-2</c:v>
                </c:pt>
                <c:pt idx="1">
                  <c:v>2.31181279954891E-2</c:v>
                </c:pt>
                <c:pt idx="2">
                  <c:v>0.495066253171694</c:v>
                </c:pt>
                <c:pt idx="3">
                  <c:v>0.23005356639413599</c:v>
                </c:pt>
                <c:pt idx="4">
                  <c:v>2.17084860445447E-2</c:v>
                </c:pt>
                <c:pt idx="5">
                  <c:v>0.11615449675782399</c:v>
                </c:pt>
                <c:pt idx="6">
                  <c:v>1.9453058923033499E-2</c:v>
                </c:pt>
                <c:pt idx="7">
                  <c:v>6.9636312376656295E-2</c:v>
                </c:pt>
                <c:pt idx="8">
                  <c:v>8.45785170566676E-3</c:v>
                </c:pt>
              </c:numCache>
            </c:numRef>
          </c:val>
          <c:extLst xmlns:c16r2="http://schemas.microsoft.com/office/drawing/2015/06/chart">
            <c:ext xmlns:c16="http://schemas.microsoft.com/office/drawing/2014/chart" uri="{C3380CC4-5D6E-409C-BE32-E72D297353CC}">
              <c16:uniqueId val="{00000001-7140-3D45-9381-CABF0F21D86C}"/>
            </c:ext>
          </c:extLst>
        </c:ser>
        <c:dLbls>
          <c:showLegendKey val="0"/>
          <c:showVal val="0"/>
          <c:showCatName val="0"/>
          <c:showSerName val="0"/>
          <c:showPercent val="0"/>
          <c:showBubbleSize val="0"/>
        </c:dLbls>
        <c:gapWidth val="219"/>
        <c:overlap val="-27"/>
        <c:axId val="146281216"/>
        <c:axId val="146282752"/>
      </c:barChart>
      <c:catAx>
        <c:axId val="14628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6282752"/>
        <c:crosses val="autoZero"/>
        <c:auto val="1"/>
        <c:lblAlgn val="ctr"/>
        <c:lblOffset val="100"/>
        <c:noMultiLvlLbl val="0"/>
      </c:catAx>
      <c:valAx>
        <c:axId val="146282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total 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28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Common Causes of Kitchen</a:t>
            </a:r>
            <a:r>
              <a:rPr lang="en-US" sz="2800" baseline="0"/>
              <a:t> ADFs ignited by Adults (2009-2017)</a:t>
            </a:r>
            <a:endParaRPr lang="en-US" sz="2800"/>
          </a:p>
        </c:rich>
      </c:tx>
      <c:overlay val="0"/>
      <c:spPr>
        <a:noFill/>
        <a:ln>
          <a:noFill/>
        </a:ln>
        <a:effectLst/>
      </c:spPr>
    </c:title>
    <c:autoTitleDeleted val="0"/>
    <c:plotArea>
      <c:layout/>
      <c:barChart>
        <c:barDir val="col"/>
        <c:grouping val="clustered"/>
        <c:varyColors val="0"/>
        <c:ser>
          <c:idx val="0"/>
          <c:order val="0"/>
          <c:tx>
            <c:strRef>
              <c:f>Sheet1!$I$358</c:f>
              <c:strCache>
                <c:ptCount val="1"/>
                <c:pt idx="0">
                  <c:v>ADFs total (n=4107)</c:v>
                </c:pt>
              </c:strCache>
            </c:strRef>
          </c:tx>
          <c:spPr>
            <a:solidFill>
              <a:schemeClr val="accent1"/>
            </a:solidFill>
            <a:ln>
              <a:noFill/>
            </a:ln>
            <a:effectLst/>
          </c:spPr>
          <c:invertIfNegative val="0"/>
          <c:cat>
            <c:strRef>
              <c:f>Sheet1!$A$359:$A$362</c:f>
              <c:strCache>
                <c:ptCount val="4"/>
                <c:pt idx="0">
                  <c:v>Cooking - other cooking</c:v>
                </c:pt>
                <c:pt idx="1">
                  <c:v>Cooking - chip pan/deep fat fryer</c:v>
                </c:pt>
                <c:pt idx="2">
                  <c:v>Combustible articles too close to heat source (or fire)</c:v>
                </c:pt>
                <c:pt idx="3">
                  <c:v>Fault in equipment or appliance</c:v>
                </c:pt>
              </c:strCache>
            </c:strRef>
          </c:cat>
          <c:val>
            <c:numRef>
              <c:f>Sheet1!$I$359:$I$362</c:f>
              <c:numCache>
                <c:formatCode>0.00%</c:formatCode>
                <c:ptCount val="4"/>
                <c:pt idx="0">
                  <c:v>0.57400194741966903</c:v>
                </c:pt>
                <c:pt idx="1">
                  <c:v>0.13875365141187901</c:v>
                </c:pt>
                <c:pt idx="2">
                  <c:v>8.6660175267770201E-2</c:v>
                </c:pt>
                <c:pt idx="3">
                  <c:v>4.5277507302823802E-2</c:v>
                </c:pt>
              </c:numCache>
            </c:numRef>
          </c:val>
          <c:extLst xmlns:c16r2="http://schemas.microsoft.com/office/drawing/2015/06/chart">
            <c:ext xmlns:c16="http://schemas.microsoft.com/office/drawing/2014/chart" uri="{C3380CC4-5D6E-409C-BE32-E72D297353CC}">
              <c16:uniqueId val="{00000000-166E-0947-977F-EB4491E75B99}"/>
            </c:ext>
          </c:extLst>
        </c:ser>
        <c:dLbls>
          <c:showLegendKey val="0"/>
          <c:showVal val="0"/>
          <c:showCatName val="0"/>
          <c:showSerName val="0"/>
          <c:showPercent val="0"/>
          <c:showBubbleSize val="0"/>
        </c:dLbls>
        <c:gapWidth val="219"/>
        <c:overlap val="-27"/>
        <c:axId val="146312576"/>
        <c:axId val="146335232"/>
      </c:barChart>
      <c:catAx>
        <c:axId val="14631257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Kitchen ADFs ignited by adults Total (n=4107)</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335232"/>
        <c:crosses val="autoZero"/>
        <c:auto val="1"/>
        <c:lblAlgn val="ctr"/>
        <c:lblOffset val="100"/>
        <c:noMultiLvlLbl val="0"/>
      </c:catAx>
      <c:valAx>
        <c:axId val="146335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total n</a:t>
                </a:r>
              </a:p>
            </c:rich>
          </c:tx>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312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0">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F7688A-FDF7-A541-9DA2-D2290C0480AE}" type="datetimeFigureOut">
              <a:rPr lang="en-US" smtClean="0"/>
              <a:t>8/9/2019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A4B09F-4AB7-7840-A081-ABEEC0B924CF}" type="slidenum">
              <a:rPr lang="en-US" smtClean="0"/>
              <a:t>‹#›</a:t>
            </a:fld>
            <a:endParaRPr lang="en-US"/>
          </a:p>
        </p:txBody>
      </p:sp>
    </p:spTree>
    <p:extLst>
      <p:ext uri="{BB962C8B-B14F-4D97-AF65-F5344CB8AC3E}">
        <p14:creationId xmlns:p14="http://schemas.microsoft.com/office/powerpoint/2010/main" val="1754558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18873-4F45-3849-AA28-BDA2572521B7}"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9EB07-142B-0B4B-AC0C-37D7B8B8D657}" type="slidenum">
              <a:rPr lang="en-US" smtClean="0"/>
              <a:t>‹#›</a:t>
            </a:fld>
            <a:endParaRPr lang="en-US"/>
          </a:p>
        </p:txBody>
      </p:sp>
    </p:spTree>
    <p:extLst>
      <p:ext uri="{BB962C8B-B14F-4D97-AF65-F5344CB8AC3E}">
        <p14:creationId xmlns:p14="http://schemas.microsoft.com/office/powerpoint/2010/main" val="2279218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dirty="0"/>
              <a:t> A programme evaluation can find out “what works” and “what does not work”:</a:t>
            </a:r>
            <a:r>
              <a:rPr lang="en-GB" b="1" baseline="0" dirty="0"/>
              <a:t>  </a:t>
            </a:r>
            <a:r>
              <a:rPr lang="en-GB" baseline="0" dirty="0"/>
              <a:t>A process or outcome evaluation enables programme managers to answer basic questions about a programme's effectiveness, including:  Are participants benefiting from programme services?  Are recruitment strategies working?  Do staff have the necessary skills and training to deliver services?  Are participants satisfied with the program?  Are some sub-groups benefiting, but not others? Knowing “what works” helps programme managers to focus resources on the essential components of the programme model that benefit participants and volunteers; knowing “what does not work” allows programme managers to improve and strengthen their service delivery models. Not knowing what is working may waste valuable time and resources.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baseline="0" dirty="0">
                <a:solidFill>
                  <a:schemeClr val="tx2">
                    <a:lumMod val="50000"/>
                  </a:schemeClr>
                </a:solidFill>
              </a:rPr>
              <a:t>A programme evaluation can showcase the effectiveness of a programme to the community and funders:  </a:t>
            </a:r>
            <a:r>
              <a:rPr lang="en-GB" baseline="0" dirty="0"/>
              <a:t>Evaluation findings can demonstrate to a community and to funders that a programme is worthwhile. Sharing findings within the community can serve as a good outreach tool for attracting collaborative partners, recruiting participants and volunteers, and building trust with families and community members. Also, funders often require that a programme evaluation be conducted when they agree to fund a program, and some funders will not fund, or re-fund, a programme until an evaluation has been conducted and outcomes have been demonstrated.</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baseline="0" dirty="0"/>
              <a:t> A programme evaluation can improve staff’s frontline practice with participants: </a:t>
            </a:r>
            <a:r>
              <a:rPr lang="en-GB" baseline="0" dirty="0"/>
              <a:t>Improving how frontline staff members deliver services to children and youth will increase the likelihood that a programme will achieve positive outcomes with programme participants. Conducting an evaluation of a programme can allow a programme manager to systematically assess staff’s performance, and figure out where staff members are succeeding and where they may need more support or training. An evaluation can also provide staff with opportunities to discuss the challenges they face and offer potential solutions. Evaluation questions may include:  Do staff have the necessary skills to work effectively with programme participants?   What types of additional training would benefit staff?    Are staff receiving the ongoing coaching and mentoring necessary to do their work?  Do staff have the necessary supports to function effectively?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1" baseline="0" dirty="0"/>
              <a:t>A programme evaluation can increase a programme's capacity to conduct a critical self- assessment and plan for the future: </a:t>
            </a:r>
            <a:r>
              <a:rPr lang="en-GB" baseline="0" dirty="0"/>
              <a:t>Conducting an evaluation either internally or with an outside evaluator will build an organization’s capacity to conduct critical self-assessments, including conducting staff and programme needs assessments, measuring staff performance, and assessing whether programme objectives have been met. This will strengthen programme operations and, consequently, improve outcomes for those served. Knowing how and for whom the programme is effective and ways services can be strengthened are essential building blocks for an organization’s strategic plan. Having the goal and the capacity for self-assessment allows for ongoing reflection and planning and helps create a continuous learning organization.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5B000A25-D78B-4B31-9A75-D9D189D14D64}" type="slidenum">
              <a:rPr lang="en-GB" smtClean="0"/>
              <a:t>5</a:t>
            </a:fld>
            <a:endParaRPr lang="en-GB"/>
          </a:p>
        </p:txBody>
      </p:sp>
    </p:spTree>
    <p:extLst>
      <p:ext uri="{BB962C8B-B14F-4D97-AF65-F5344CB8AC3E}">
        <p14:creationId xmlns:p14="http://schemas.microsoft.com/office/powerpoint/2010/main" val="401175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Table 1. Hazard ratios of the effects of different Mosaic categories on the occurrence of ADFs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Table 1 presents estimation results for ADF incidence for the 6 most at risk groups with their Mosaic categories. We defined three models, one including all ADFs (Model 1) one including </a:t>
            </a:r>
            <a:r>
              <a:rPr lang="en-GB" sz="1200" i="1" kern="1200" dirty="0">
                <a:solidFill>
                  <a:schemeClr val="tx1"/>
                </a:solidFill>
                <a:effectLst/>
                <a:latin typeface="+mn-lt"/>
                <a:ea typeface="+mn-ea"/>
                <a:cs typeface="+mn-cs"/>
              </a:rPr>
              <a:t>kitchen fires</a:t>
            </a:r>
            <a:r>
              <a:rPr lang="en-GB" sz="1200" kern="1200" dirty="0">
                <a:solidFill>
                  <a:schemeClr val="tx1"/>
                </a:solidFill>
                <a:effectLst/>
                <a:latin typeface="+mn-lt"/>
                <a:ea typeface="+mn-ea"/>
                <a:cs typeface="+mn-cs"/>
              </a:rPr>
              <a:t> only (Model 2) and </a:t>
            </a:r>
            <a:r>
              <a:rPr lang="en-GB" sz="1200" i="1" kern="1200" dirty="0">
                <a:solidFill>
                  <a:schemeClr val="tx1"/>
                </a:solidFill>
                <a:effectLst/>
                <a:latin typeface="+mn-lt"/>
                <a:ea typeface="+mn-ea"/>
                <a:cs typeface="+mn-cs"/>
              </a:rPr>
              <a:t>smoking-related fires </a:t>
            </a:r>
            <a:r>
              <a:rPr lang="en-GB" sz="1200" kern="1200" dirty="0">
                <a:solidFill>
                  <a:schemeClr val="tx1"/>
                </a:solidFill>
                <a:effectLst/>
                <a:latin typeface="+mn-lt"/>
                <a:ea typeface="+mn-ea"/>
                <a:cs typeface="+mn-cs"/>
              </a:rPr>
              <a:t>only (Model 3). A hazard ratio above 1 indicates a covariate that is positively associated with the event probability, and thus negatively associated with the length of survival. Estimations were performed with </a:t>
            </a:r>
            <a:r>
              <a:rPr lang="en-GB" sz="1200" kern="1200" dirty="0" err="1">
                <a:solidFill>
                  <a:schemeClr val="tx1"/>
                </a:solidFill>
                <a:effectLst/>
                <a:latin typeface="+mn-lt"/>
                <a:ea typeface="+mn-ea"/>
                <a:cs typeface="+mn-cs"/>
              </a:rPr>
              <a:t>Stata’s</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stcox</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predict</a:t>
            </a:r>
            <a:r>
              <a:rPr lang="en-GB" sz="1200" kern="1200" dirty="0">
                <a:solidFill>
                  <a:schemeClr val="tx1"/>
                </a:solidFill>
                <a:effectLst/>
                <a:latin typeface="+mn-lt"/>
                <a:ea typeface="+mn-ea"/>
                <a:cs typeface="+mn-cs"/>
              </a:rPr>
              <a:t> commands. See Appendix 1 for a detailed profile of each of the community groups and an explanation of the different categories.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findings suggest that households associated with the Mosaic groups above are prone to the occurrence of an accidental dwelling fire in their homes with the risk elevated for some groups when a fire occurs in the kitchen or is smoking related.</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23A88B-7B28-8846-A340-EA2D762C1821}" type="slidenum">
              <a:rPr lang="en-US" smtClean="0"/>
              <a:t>26</a:t>
            </a:fld>
            <a:endParaRPr lang="en-US"/>
          </a:p>
        </p:txBody>
      </p:sp>
    </p:spTree>
    <p:extLst>
      <p:ext uri="{BB962C8B-B14F-4D97-AF65-F5344CB8AC3E}">
        <p14:creationId xmlns:p14="http://schemas.microsoft.com/office/powerpoint/2010/main" val="292977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Table 1. Hazard ratios of the effects of different Mosaic categories on the occurrence of ADFs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Table 1 presents estimation results for ADF incidence for the 6 most at risk groups with their Mosaic categories. We defined three models, one including all ADFs (Model 1) one including </a:t>
            </a:r>
            <a:r>
              <a:rPr lang="en-GB" sz="1200" i="1" kern="1200" dirty="0">
                <a:solidFill>
                  <a:schemeClr val="tx1"/>
                </a:solidFill>
                <a:effectLst/>
                <a:latin typeface="+mn-lt"/>
                <a:ea typeface="+mn-ea"/>
                <a:cs typeface="+mn-cs"/>
              </a:rPr>
              <a:t>kitchen fires</a:t>
            </a:r>
            <a:r>
              <a:rPr lang="en-GB" sz="1200" kern="1200" dirty="0">
                <a:solidFill>
                  <a:schemeClr val="tx1"/>
                </a:solidFill>
                <a:effectLst/>
                <a:latin typeface="+mn-lt"/>
                <a:ea typeface="+mn-ea"/>
                <a:cs typeface="+mn-cs"/>
              </a:rPr>
              <a:t> only (Model 2) and </a:t>
            </a:r>
            <a:r>
              <a:rPr lang="en-GB" sz="1200" i="1" kern="1200" dirty="0">
                <a:solidFill>
                  <a:schemeClr val="tx1"/>
                </a:solidFill>
                <a:effectLst/>
                <a:latin typeface="+mn-lt"/>
                <a:ea typeface="+mn-ea"/>
                <a:cs typeface="+mn-cs"/>
              </a:rPr>
              <a:t>smoking-related fires </a:t>
            </a:r>
            <a:r>
              <a:rPr lang="en-GB" sz="1200" kern="1200" dirty="0">
                <a:solidFill>
                  <a:schemeClr val="tx1"/>
                </a:solidFill>
                <a:effectLst/>
                <a:latin typeface="+mn-lt"/>
                <a:ea typeface="+mn-ea"/>
                <a:cs typeface="+mn-cs"/>
              </a:rPr>
              <a:t>only (Model 3). A hazard ratio above 1 indicates a covariate that is positively associated with the event probability, and thus negatively associated with the length of survival. Estimations were performed with </a:t>
            </a:r>
            <a:r>
              <a:rPr lang="en-GB" sz="1200" kern="1200" dirty="0" err="1">
                <a:solidFill>
                  <a:schemeClr val="tx1"/>
                </a:solidFill>
                <a:effectLst/>
                <a:latin typeface="+mn-lt"/>
                <a:ea typeface="+mn-ea"/>
                <a:cs typeface="+mn-cs"/>
              </a:rPr>
              <a:t>Stata’s</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stcox</a:t>
            </a:r>
            <a:r>
              <a:rPr lang="en-GB" sz="1200" kern="1200" dirty="0">
                <a:solidFill>
                  <a:schemeClr val="tx1"/>
                </a:solidFill>
                <a:effectLst/>
                <a:latin typeface="+mn-lt"/>
                <a:ea typeface="+mn-ea"/>
                <a:cs typeface="+mn-cs"/>
              </a:rPr>
              <a:t> and </a:t>
            </a:r>
            <a:r>
              <a:rPr lang="en-GB" sz="1200" i="1" kern="1200" dirty="0">
                <a:solidFill>
                  <a:schemeClr val="tx1"/>
                </a:solidFill>
                <a:effectLst/>
                <a:latin typeface="+mn-lt"/>
                <a:ea typeface="+mn-ea"/>
                <a:cs typeface="+mn-cs"/>
              </a:rPr>
              <a:t>predict</a:t>
            </a:r>
            <a:r>
              <a:rPr lang="en-GB" sz="1200" kern="1200" dirty="0">
                <a:solidFill>
                  <a:schemeClr val="tx1"/>
                </a:solidFill>
                <a:effectLst/>
                <a:latin typeface="+mn-lt"/>
                <a:ea typeface="+mn-ea"/>
                <a:cs typeface="+mn-cs"/>
              </a:rPr>
              <a:t> commands. See Appendix 1 for a detailed profile of each of the community groups and an explanation of the different categories.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findings suggest that households associated with the Mosaic groups above are prone to the occurrence of an accidental dwelling fire in their homes with the risk elevated for some groups when a fire occurs in the kitchen or is smoking related.</a:t>
            </a:r>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23A88B-7B28-8846-A340-EA2D762C1821}" type="slidenum">
              <a:rPr lang="en-US" smtClean="0"/>
              <a:t>28</a:t>
            </a:fld>
            <a:endParaRPr lang="en-US"/>
          </a:p>
        </p:txBody>
      </p:sp>
    </p:spTree>
    <p:extLst>
      <p:ext uri="{BB962C8B-B14F-4D97-AF65-F5344CB8AC3E}">
        <p14:creationId xmlns:p14="http://schemas.microsoft.com/office/powerpoint/2010/main" val="108889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pilot project, jointly run by </a:t>
            </a:r>
            <a:r>
              <a:rPr lang="en-GB" dirty="0"/>
              <a:t>Essex County Fire and Rescue Services (ECFRS)  and Essex Police (EP)</a:t>
            </a:r>
          </a:p>
          <a:p>
            <a:pPr lvl="1"/>
            <a:r>
              <a:rPr lang="en-GB" dirty="0"/>
              <a:t>Aimed at offsetting budget restrictions and organizational change by enlisting volunteers to deliver high quality emergency prevention support.</a:t>
            </a:r>
          </a:p>
          <a:p>
            <a:r>
              <a:rPr lang="en-US" dirty="0"/>
              <a:t>Volunteers </a:t>
            </a:r>
          </a:p>
          <a:p>
            <a:pPr lvl="1"/>
            <a:r>
              <a:rPr lang="en-US" dirty="0"/>
              <a:t>Recruited from the local community and trained jointly by fire and police services</a:t>
            </a:r>
          </a:p>
          <a:p>
            <a:pPr lvl="1"/>
            <a:r>
              <a:rPr lang="en-US" dirty="0"/>
              <a:t>Equipped with fire personnel attire and ID</a:t>
            </a:r>
          </a:p>
          <a:p>
            <a:pPr lvl="1"/>
            <a:r>
              <a:rPr lang="en-US" dirty="0"/>
              <a:t>visited at-risk local homes and reviewed and informed households on fire and burglary safety </a:t>
            </a:r>
          </a:p>
          <a:p>
            <a:pPr lvl="2"/>
            <a:r>
              <a:rPr lang="en-US" dirty="0"/>
              <a:t>(incl. installing smoke detectors, devising evacuation plans, and advising modifications to enhance personal and property security)</a:t>
            </a:r>
          </a:p>
          <a:p>
            <a:pPr lvl="1"/>
            <a:r>
              <a:rPr lang="en-US" dirty="0"/>
              <a:t>Empowered to refer to other services</a:t>
            </a:r>
          </a:p>
          <a:p>
            <a:pPr lvl="1"/>
            <a:endParaRPr lang="en-US" dirty="0"/>
          </a:p>
          <a:p>
            <a:pPr lvl="1"/>
            <a:r>
              <a:rPr lang="en-US" dirty="0"/>
              <a:t>WHY</a:t>
            </a:r>
            <a:r>
              <a:rPr lang="en-US" baseline="0" dirty="0"/>
              <a:t> A GOOD TEST CASE?</a:t>
            </a:r>
          </a:p>
          <a:p>
            <a:pPr lvl="1"/>
            <a:endParaRPr lang="en-US" baseline="0" dirty="0"/>
          </a:p>
          <a:p>
            <a:r>
              <a:rPr lang="en-US" baseline="0" dirty="0"/>
              <a:t>* </a:t>
            </a:r>
            <a:r>
              <a:rPr lang="en-GB" dirty="0"/>
              <a:t>incorporates volunteers to perform emergency services related to prevention</a:t>
            </a:r>
          </a:p>
          <a:p>
            <a:pPr lvl="1"/>
            <a:r>
              <a:rPr lang="en-GB" dirty="0"/>
              <a:t>Can examine program’s effects on outcomes while minimising bias from selection due to critical event occurrence</a:t>
            </a:r>
          </a:p>
          <a:p>
            <a:r>
              <a:rPr lang="en-GB" dirty="0"/>
              <a:t>Administered according to the 3 recommended strategies we will be discussing later</a:t>
            </a:r>
            <a:r>
              <a:rPr lang="en-GB" baseline="0" dirty="0"/>
              <a:t> on</a:t>
            </a:r>
            <a:endParaRPr lang="en-US" dirty="0"/>
          </a:p>
          <a:p>
            <a:pPr lvl="1"/>
            <a:endParaRPr lang="en-US" baseline="0" dirty="0"/>
          </a:p>
          <a:p>
            <a:pPr lvl="1"/>
            <a:endParaRPr lang="en-US" baseline="0" dirty="0"/>
          </a:p>
          <a:p>
            <a:pPr lvl="1"/>
            <a:endParaRPr lang="en-US" dirty="0"/>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We examine the policy to shift particular emergency and crisis services from the public to the non-profit sector, studying a program in Essex County, United Kingdom.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PSV Pilot demonstrates a local authority offsetting budget restrictions and organizational change by enlisting actors from the voluntary sector to deliver high quality emergency support.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Parish Safety Volunteers (PSV) Pilot Project, Essex County Fire and Rescue Services (ECFRS) employed volunteers to visit local homes and review fire and burglary safety.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late 2015, Essex County Fire and Rescue Services (ECFRS) began the Parish Safety Volunteers Pilot Program. Parish Safety Volunteers was a joint pilot between the ECFRS and Essex Police (EP) Community Safety Departments, in collaboration with Local Authorities (ECFRS, 2014). The aim was to deliver a volunteer scheme in partnership with Local Authorities (LAs) across 36 parishes in Essex County, England, that would increase community safety and resilience and support objectives to strengthen communities (HM Government, 2012) by reducing their reliance on public services and funding.</a:t>
            </a:r>
          </a:p>
          <a:p>
            <a:r>
              <a:rPr lang="en-GB" sz="1200" kern="1200" dirty="0">
                <a:solidFill>
                  <a:schemeClr val="tx1"/>
                </a:solidFill>
                <a:effectLst/>
                <a:latin typeface="+mn-lt"/>
                <a:ea typeface="+mn-ea"/>
                <a:cs typeface="+mn-cs"/>
              </a:rPr>
              <a:t>Parish Safety Volunteers (PSVs) were recruited from the local community and trained jointly by ECFRS and EP to deliver home safety visits to at-risk properties. Participants were identified through a mixture of the volunteers’ local knowledge, LA parish council referrals, police referrals (following crime reports) and self-referral (ECFRS ran a major communications campaign offering residents the opportunity to request a home safety visit).</a:t>
            </a:r>
          </a:p>
          <a:p>
            <a:r>
              <a:rPr lang="en-GB" sz="1200" kern="1200" dirty="0">
                <a:solidFill>
                  <a:schemeClr val="tx1"/>
                </a:solidFill>
                <a:effectLst/>
                <a:latin typeface="+mn-lt"/>
                <a:ea typeface="+mn-ea"/>
                <a:cs typeface="+mn-cs"/>
              </a:rPr>
              <a:t>ECFRS recruited and trained volunteers to conduct safety visits, and equipped them with official clipboards, paperwork, and uniforms (hats and shirts) to wear during visits. During a visit, PSVs provided detailed information on all areas of home safety within the remit of the Fire Service and the Police, including installing smoke detectors, devising evacuation plans, and advising modifications to enhance personal and property security. PSVs received quarterly training and were empowered to refer other services. Overall PSVs delivered approximately 240 hours of home safety visits across 72 parishes in Essex over 12 months, beginning in March 2016.</a:t>
            </a:r>
            <a:r>
              <a:rPr lang="en-GB" dirty="0">
                <a:effectLst/>
              </a:rPr>
              <a:t>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523A88B-7B28-8846-A340-EA2D762C1821}" type="slidenum">
              <a:rPr lang="en-US" smtClean="0"/>
              <a:t>34</a:t>
            </a:fld>
            <a:endParaRPr lang="en-US"/>
          </a:p>
        </p:txBody>
      </p:sp>
    </p:spTree>
    <p:extLst>
      <p:ext uri="{BB962C8B-B14F-4D97-AF65-F5344CB8AC3E}">
        <p14:creationId xmlns:p14="http://schemas.microsoft.com/office/powerpoint/2010/main" val="2321907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assess program impact by comparing the incidence of accidental dwelling fires (ADFs) in a difference-in-difference regression analysis. We offer results based on comparisons among groups on 2 central dimensions: time and treatment</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Treatment is either treated (1) or untreated (0). Time is either before February 2016 (0) or after December 2016 (1). We thus end up with four groups: pre-2016 incidence among LAs that do not receive visits; post-2016 incidence among LAs that do not receive visits; pre-2016 incidence among LAs that will receive visits and post-2016 incidence among LAs that have received visits. Our estimation equation is:</a:t>
                </a:r>
              </a:p>
              <a:p>
                <a:endParaRPr lang="en-GB" sz="1200" kern="1200" dirty="0">
                  <a:solidFill>
                    <a:schemeClr val="tx1"/>
                  </a:solidFill>
                  <a:effectLst/>
                  <a:latin typeface="+mn-lt"/>
                  <a:ea typeface="+mn-ea"/>
                  <a:cs typeface="+mn-cs"/>
                </a:endParaRPr>
              </a:p>
              <a:p>
                <a:pPr/>
                <a14:m>
                  <m:oMathPara xmlns:m="http://schemas.openxmlformats.org/officeDocument/2006/math">
                    <m:oMathParaPr>
                      <m:jc m:val="centerGroup"/>
                    </m:oMathParaPr>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𝑦</m:t>
                          </m:r>
                        </m:e>
                        <m:sub>
                          <m:r>
                            <a:rPr lang="en-GB" sz="1200" i="1" kern="1200">
                              <a:solidFill>
                                <a:schemeClr val="tx1"/>
                              </a:solidFill>
                              <a:effectLst/>
                              <a:latin typeface="Cambria Math" charset="0"/>
                              <a:ea typeface="+mn-ea"/>
                              <a:cs typeface="+mn-cs"/>
                            </a:rPr>
                            <m:t>𝑖𝑡</m:t>
                          </m:r>
                        </m:sub>
                      </m:sSub>
                      <m:r>
                        <a:rPr lang="en-GB" sz="1200" i="1" kern="1200">
                          <a:solidFill>
                            <a:schemeClr val="tx1"/>
                          </a:solidFill>
                          <a:effectLst/>
                          <a:latin typeface="Cambria Math" charset="0"/>
                          <a:ea typeface="+mn-ea"/>
                          <a:cs typeface="+mn-cs"/>
                        </a:rPr>
                        <m:t>=</m:t>
                      </m:r>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0</m:t>
                          </m:r>
                        </m:sub>
                      </m:sSub>
                      <m:r>
                        <a:rPr lang="en-GB" sz="1200" i="1" kern="1200">
                          <a:solidFill>
                            <a:schemeClr val="tx1"/>
                          </a:solidFill>
                          <a:effectLst/>
                          <a:latin typeface="Cambria Math" charset="0"/>
                          <a:ea typeface="+mn-ea"/>
                          <a:cs typeface="+mn-cs"/>
                        </a:rPr>
                        <m:t>+</m:t>
                      </m:r>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1</m:t>
                          </m:r>
                        </m:sub>
                      </m:sSub>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𝑥</m:t>
                          </m:r>
                        </m:e>
                        <m:sub>
                          <m:r>
                            <a:rPr lang="en-GB" sz="1200" i="1" kern="1200">
                              <a:solidFill>
                                <a:schemeClr val="tx1"/>
                              </a:solidFill>
                              <a:effectLst/>
                              <a:latin typeface="Cambria Math" charset="0"/>
                              <a:ea typeface="+mn-ea"/>
                              <a:cs typeface="+mn-cs"/>
                            </a:rPr>
                            <m:t>𝑖</m:t>
                          </m:r>
                        </m:sub>
                      </m:sSub>
                      <m:r>
                        <a:rPr lang="en-GB" sz="1200" i="1" kern="1200">
                          <a:solidFill>
                            <a:schemeClr val="tx1"/>
                          </a:solidFill>
                          <a:effectLst/>
                          <a:latin typeface="Cambria Math" charset="0"/>
                          <a:ea typeface="+mn-ea"/>
                          <a:cs typeface="+mn-cs"/>
                        </a:rPr>
                        <m:t>+</m:t>
                      </m:r>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2</m:t>
                          </m:r>
                        </m:sub>
                      </m:sSub>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𝑧</m:t>
                          </m:r>
                        </m:e>
                        <m:sub>
                          <m:r>
                            <a:rPr lang="en-GB" sz="1200" i="1" kern="1200">
                              <a:solidFill>
                                <a:schemeClr val="tx1"/>
                              </a:solidFill>
                              <a:effectLst/>
                              <a:latin typeface="Cambria Math" charset="0"/>
                              <a:ea typeface="+mn-ea"/>
                              <a:cs typeface="+mn-cs"/>
                            </a:rPr>
                            <m:t>𝑡</m:t>
                          </m:r>
                        </m:sub>
                      </m:sSub>
                      <m:r>
                        <a:rPr lang="en-GB" sz="1200" i="1" kern="1200">
                          <a:solidFill>
                            <a:schemeClr val="tx1"/>
                          </a:solidFill>
                          <a:effectLst/>
                          <a:latin typeface="Cambria Math" charset="0"/>
                          <a:ea typeface="+mn-ea"/>
                          <a:cs typeface="+mn-cs"/>
                        </a:rPr>
                        <m:t>+</m:t>
                      </m:r>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4</m:t>
                          </m:r>
                        </m:sub>
                      </m:sSub>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𝑥</m:t>
                          </m:r>
                        </m:e>
                        <m:sub>
                          <m:r>
                            <a:rPr lang="en-GB" sz="1200" i="1" kern="1200">
                              <a:solidFill>
                                <a:schemeClr val="tx1"/>
                              </a:solidFill>
                              <a:effectLst/>
                              <a:latin typeface="Cambria Math" charset="0"/>
                              <a:ea typeface="+mn-ea"/>
                              <a:cs typeface="+mn-cs"/>
                            </a:rPr>
                            <m:t>𝑖</m:t>
                          </m:r>
                        </m:sub>
                      </m:sSub>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𝑧</m:t>
                          </m:r>
                        </m:e>
                        <m:sub>
                          <m:r>
                            <a:rPr lang="en-GB" sz="1200" i="1" kern="1200">
                              <a:solidFill>
                                <a:schemeClr val="tx1"/>
                              </a:solidFill>
                              <a:effectLst/>
                              <a:latin typeface="Cambria Math" charset="0"/>
                              <a:ea typeface="+mn-ea"/>
                              <a:cs typeface="+mn-cs"/>
                            </a:rPr>
                            <m:t>𝑡</m:t>
                          </m:r>
                        </m:sub>
                      </m:sSub>
                      <m:r>
                        <a:rPr lang="en-GB" sz="1200" i="1" kern="1200">
                          <a:solidFill>
                            <a:schemeClr val="tx1"/>
                          </a:solidFill>
                          <a:effectLst/>
                          <a:latin typeface="Cambria Math" charset="0"/>
                          <a:ea typeface="+mn-ea"/>
                          <a:cs typeface="+mn-cs"/>
                        </a:rPr>
                        <m:t>+</m:t>
                      </m:r>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𝑒</m:t>
                          </m:r>
                        </m:e>
                        <m:sub>
                          <m:r>
                            <a:rPr lang="en-GB" sz="1200" i="1" kern="1200">
                              <a:solidFill>
                                <a:schemeClr val="tx1"/>
                              </a:solidFill>
                              <a:effectLst/>
                              <a:latin typeface="Cambria Math" charset="0"/>
                              <a:ea typeface="+mn-ea"/>
                              <a:cs typeface="+mn-cs"/>
                            </a:rPr>
                            <m:t>𝑖</m:t>
                          </m:r>
                        </m:sub>
                      </m:sSub>
                    </m:oMath>
                  </m:oMathPara>
                </a14:m>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Where for any LA </a:t>
                </a:r>
                <a:r>
                  <a:rPr lang="en-GB" sz="1200" i="1"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in month</a:t>
                </a:r>
                <a:r>
                  <a:rPr lang="en-GB" sz="1200" i="1"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𝑦</m:t>
                        </m:r>
                      </m:e>
                      <m:sub>
                        <m:r>
                          <a:rPr lang="en-GB" sz="1200" i="1" kern="1200">
                            <a:solidFill>
                              <a:schemeClr val="tx1"/>
                            </a:solidFill>
                            <a:effectLst/>
                            <a:latin typeface="Cambria Math" charset="0"/>
                            <a:ea typeface="+mn-ea"/>
                            <a:cs typeface="+mn-cs"/>
                          </a:rPr>
                          <m:t>𝑖𝑡</m:t>
                        </m:r>
                      </m:sub>
                    </m:sSub>
                  </m:oMath>
                </a14:m>
                <a:r>
                  <a:rPr lang="en-GB" sz="1200" kern="1200" dirty="0">
                    <a:solidFill>
                      <a:schemeClr val="tx1"/>
                    </a:solidFill>
                    <a:effectLst/>
                    <a:latin typeface="+mn-lt"/>
                    <a:ea typeface="+mn-ea"/>
                    <a:cs typeface="+mn-cs"/>
                  </a:rPr>
                  <a:t> is the number of accidental dwelling fires,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𝑥</m:t>
                        </m:r>
                      </m:e>
                      <m:sub>
                        <m:r>
                          <a:rPr lang="en-GB" sz="1200" i="1" kern="1200">
                            <a:solidFill>
                              <a:schemeClr val="tx1"/>
                            </a:solidFill>
                            <a:effectLst/>
                            <a:latin typeface="Cambria Math" charset="0"/>
                            <a:ea typeface="+mn-ea"/>
                            <a:cs typeface="+mn-cs"/>
                          </a:rPr>
                          <m:t>𝑖</m:t>
                        </m:r>
                      </m:sub>
                    </m:sSub>
                  </m:oMath>
                </a14:m>
                <a:r>
                  <a:rPr lang="en-GB" sz="1200" kern="1200" dirty="0">
                    <a:solidFill>
                      <a:schemeClr val="tx1"/>
                    </a:solidFill>
                    <a:effectLst/>
                    <a:latin typeface="+mn-lt"/>
                    <a:ea typeface="+mn-ea"/>
                    <a:cs typeface="+mn-cs"/>
                  </a:rPr>
                  <a:t> is 1 if treated and 0 if untreated,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𝑧</m:t>
                        </m:r>
                      </m:e>
                      <m:sub>
                        <m:r>
                          <a:rPr lang="en-GB" sz="1200" i="1" kern="1200">
                            <a:solidFill>
                              <a:schemeClr val="tx1"/>
                            </a:solidFill>
                            <a:effectLst/>
                            <a:latin typeface="Cambria Math" charset="0"/>
                            <a:ea typeface="+mn-ea"/>
                            <a:cs typeface="+mn-cs"/>
                          </a:rPr>
                          <m:t>𝑡</m:t>
                        </m:r>
                      </m:sub>
                    </m:sSub>
                  </m:oMath>
                </a14:m>
                <a:r>
                  <a:rPr lang="en-GB" sz="1200" kern="1200" dirty="0">
                    <a:solidFill>
                      <a:schemeClr val="tx1"/>
                    </a:solidFill>
                    <a:effectLst/>
                    <a:latin typeface="+mn-lt"/>
                    <a:ea typeface="+mn-ea"/>
                    <a:cs typeface="+mn-cs"/>
                  </a:rPr>
                  <a:t> is 0 if pre-treatment and 1 if post-treatment, and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𝑒</m:t>
                        </m:r>
                      </m:e>
                      <m:sub>
                        <m:r>
                          <a:rPr lang="en-GB" sz="1200" i="1" kern="1200">
                            <a:solidFill>
                              <a:schemeClr val="tx1"/>
                            </a:solidFill>
                            <a:effectLst/>
                            <a:latin typeface="Cambria Math" charset="0"/>
                            <a:ea typeface="+mn-ea"/>
                            <a:cs typeface="+mn-cs"/>
                          </a:rPr>
                          <m:t>𝑖</m:t>
                        </m:r>
                      </m:sub>
                    </m:sSub>
                  </m:oMath>
                </a14:m>
                <a:r>
                  <a:rPr lang="en-GB" sz="1200" kern="1200" dirty="0">
                    <a:solidFill>
                      <a:schemeClr val="tx1"/>
                    </a:solidFill>
                    <a:effectLst/>
                    <a:latin typeface="+mn-lt"/>
                    <a:ea typeface="+mn-ea"/>
                    <a:cs typeface="+mn-cs"/>
                  </a:rPr>
                  <a:t> is an error term. Each of these terms is interacted with each other to </a:t>
                </a:r>
                <a:r>
                  <a:rPr lang="en-GB" sz="1200" kern="1200" dirty="0" err="1">
                    <a:solidFill>
                      <a:schemeClr val="tx1"/>
                    </a:solidFill>
                    <a:effectLst/>
                    <a:latin typeface="+mn-lt"/>
                    <a:ea typeface="+mn-ea"/>
                    <a:cs typeface="+mn-cs"/>
                  </a:rPr>
                  <a:t>analyze</a:t>
                </a:r>
                <a:r>
                  <a:rPr lang="en-GB" sz="1200" kern="1200" dirty="0">
                    <a:solidFill>
                      <a:schemeClr val="tx1"/>
                    </a:solidFill>
                    <a:effectLst/>
                    <a:latin typeface="+mn-lt"/>
                    <a:ea typeface="+mn-ea"/>
                    <a:cs typeface="+mn-cs"/>
                  </a:rPr>
                  <a:t> conditional effects. Therefore: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1</m:t>
                        </m:r>
                      </m:sub>
                    </m:sSub>
                  </m:oMath>
                </a14:m>
                <a:r>
                  <a:rPr lang="en-GB" sz="1200" kern="1200" dirty="0">
                    <a:solidFill>
                      <a:schemeClr val="tx1"/>
                    </a:solidFill>
                    <a:effectLst/>
                    <a:latin typeface="+mn-lt"/>
                    <a:ea typeface="+mn-ea"/>
                    <a:cs typeface="+mn-cs"/>
                  </a:rPr>
                  <a:t> is the difference between treated and untreated groups before the PSV pilot;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2</m:t>
                        </m:r>
                      </m:sub>
                    </m:sSub>
                    <m:r>
                      <a:rPr lang="en-GB" sz="1200" i="1" kern="1200">
                        <a:solidFill>
                          <a:schemeClr val="tx1"/>
                        </a:solidFill>
                        <a:effectLst/>
                        <a:latin typeface="Cambria Math" charset="0"/>
                        <a:ea typeface="+mn-ea"/>
                        <a:cs typeface="+mn-cs"/>
                      </a:rPr>
                      <m:t> </m:t>
                    </m:r>
                  </m:oMath>
                </a14:m>
                <a:r>
                  <a:rPr lang="en-GB" sz="1200" kern="1200" dirty="0">
                    <a:solidFill>
                      <a:schemeClr val="tx1"/>
                    </a:solidFill>
                    <a:effectLst/>
                    <a:latin typeface="+mn-lt"/>
                    <a:ea typeface="+mn-ea"/>
                    <a:cs typeface="+mn-cs"/>
                  </a:rPr>
                  <a:t>is the difference between pre- and post-treatment measures among untreated LAs; and </a:t>
                </a:r>
                <a14:m>
                  <m:oMath xmlns:m="http://schemas.openxmlformats.org/officeDocument/2006/math">
                    <m:sSub>
                      <m:sSubPr>
                        <m:ctrlPr>
                          <a:rPr lang="en-GB" sz="1200" i="1" kern="1200">
                            <a:solidFill>
                              <a:schemeClr val="tx1"/>
                            </a:solidFill>
                            <a:effectLst/>
                            <a:latin typeface="Cambria Math"/>
                            <a:ea typeface="+mn-ea"/>
                            <a:cs typeface="+mn-cs"/>
                          </a:rPr>
                        </m:ctrlPr>
                      </m:sSubPr>
                      <m:e>
                        <m:r>
                          <a:rPr lang="en-GB" sz="1200" i="1" kern="1200">
                            <a:solidFill>
                              <a:schemeClr val="tx1"/>
                            </a:solidFill>
                            <a:effectLst/>
                            <a:latin typeface="Cambria Math" charset="0"/>
                            <a:ea typeface="+mn-ea"/>
                            <a:cs typeface="+mn-cs"/>
                          </a:rPr>
                          <m:t>𝑏</m:t>
                        </m:r>
                      </m:e>
                      <m:sub>
                        <m:r>
                          <a:rPr lang="en-GB" sz="1200" i="1" kern="1200">
                            <a:solidFill>
                              <a:schemeClr val="tx1"/>
                            </a:solidFill>
                            <a:effectLst/>
                            <a:latin typeface="Cambria Math" charset="0"/>
                            <a:ea typeface="+mn-ea"/>
                            <a:cs typeface="+mn-cs"/>
                          </a:rPr>
                          <m:t>3</m:t>
                        </m:r>
                      </m:sub>
                    </m:sSub>
                  </m:oMath>
                </a14:m>
                <a:r>
                  <a:rPr lang="en-GB" sz="1200" kern="1200" dirty="0">
                    <a:solidFill>
                      <a:schemeClr val="tx1"/>
                    </a:solidFill>
                    <a:effectLst/>
                    <a:latin typeface="+mn-lt"/>
                    <a:ea typeface="+mn-ea"/>
                    <a:cs typeface="+mn-cs"/>
                  </a:rPr>
                  <a:t> shows how the effect of being treated (v. control) changes as we change in time from pre- to post-treatment. </a:t>
                </a:r>
              </a:p>
              <a:p>
                <a:endParaRPr lang="en-US" dirty="0"/>
              </a:p>
            </p:txBody>
          </p:sp>
        </mc:Choice>
        <mc:Fallback xmlns="">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 assess program impact by comparing the incidence of accidental dwelling fires (ADFs) in a difference-in-difference regression analysis. We offer results based on comparisons among groups on 2 central dimensions: time and treatment</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Treatment is either treated (1) or untreated (0). Time is either before February 2016 (0) or after December 2016 (1). We thus end up with four groups: pre-2016 incidence among LAs that do not receive visits; post-2016 incidence among LAs that do not receive visits; pre-2016 incidence among LAs that will receive visits and post-2016 incidence among LAs that have received visits. Our estimation equation is</a:t>
                </a:r>
                <a:r>
                  <a:rPr lang="en-GB" sz="1200" kern="1200" dirty="0" smtClean="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GB" sz="1200" i="0" kern="1200">
                    <a:solidFill>
                      <a:schemeClr val="tx1"/>
                    </a:solidFill>
                    <a:effectLst/>
                    <a:latin typeface="+mn-lt"/>
                    <a:ea typeface="+mn-ea"/>
                    <a:cs typeface="+mn-cs"/>
                  </a:rPr>
                  <a:t>𝑦_𝑖𝑡=𝑏_0+𝑏_1 𝑥_𝑖+𝑏_2 𝑧_𝑡+𝑏_4 𝑥_𝑖 𝑧_𝑡+𝑒_𝑖</a:t>
                </a:r>
                <a:endParaRPr lang="en-GB" sz="1200" kern="1200" dirty="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Where </a:t>
                </a:r>
                <a:r>
                  <a:rPr lang="en-GB" sz="1200" kern="1200" dirty="0">
                    <a:solidFill>
                      <a:schemeClr val="tx1"/>
                    </a:solidFill>
                    <a:effectLst/>
                    <a:latin typeface="+mn-lt"/>
                    <a:ea typeface="+mn-ea"/>
                    <a:cs typeface="+mn-cs"/>
                  </a:rPr>
                  <a:t>for any LA </a:t>
                </a:r>
                <a:r>
                  <a:rPr lang="en-GB" sz="1200" i="1"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in month</a:t>
                </a:r>
                <a:r>
                  <a:rPr lang="en-GB" sz="1200" i="1" kern="1200" dirty="0">
                    <a:solidFill>
                      <a:schemeClr val="tx1"/>
                    </a:solidFill>
                    <a:effectLst/>
                    <a:latin typeface="+mn-lt"/>
                    <a:ea typeface="+mn-ea"/>
                    <a:cs typeface="+mn-cs"/>
                  </a:rPr>
                  <a:t> t</a:t>
                </a:r>
                <a:r>
                  <a:rPr lang="en-GB" sz="1200" kern="1200" dirty="0">
                    <a:solidFill>
                      <a:schemeClr val="tx1"/>
                    </a:solidFill>
                    <a:effectLst/>
                    <a:latin typeface="+mn-lt"/>
                    <a:ea typeface="+mn-ea"/>
                    <a:cs typeface="+mn-cs"/>
                  </a:rPr>
                  <a:t>, </a:t>
                </a:r>
                <a:r>
                  <a:rPr lang="en-GB" sz="1200" i="0" kern="1200">
                    <a:solidFill>
                      <a:schemeClr val="tx1"/>
                    </a:solidFill>
                    <a:effectLst/>
                    <a:latin typeface="+mn-lt"/>
                    <a:ea typeface="+mn-ea"/>
                    <a:cs typeface="+mn-cs"/>
                  </a:rPr>
                  <a:t>𝑦_𝑖𝑡</a:t>
                </a:r>
                <a:r>
                  <a:rPr lang="en-GB" sz="1200" kern="1200" dirty="0">
                    <a:solidFill>
                      <a:schemeClr val="tx1"/>
                    </a:solidFill>
                    <a:effectLst/>
                    <a:latin typeface="+mn-lt"/>
                    <a:ea typeface="+mn-ea"/>
                    <a:cs typeface="+mn-cs"/>
                  </a:rPr>
                  <a:t> is the number of accidental dwelling fires, </a:t>
                </a:r>
                <a:r>
                  <a:rPr lang="en-GB" sz="1200" i="0" kern="1200">
                    <a:solidFill>
                      <a:schemeClr val="tx1"/>
                    </a:solidFill>
                    <a:effectLst/>
                    <a:latin typeface="+mn-lt"/>
                    <a:ea typeface="+mn-ea"/>
                    <a:cs typeface="+mn-cs"/>
                  </a:rPr>
                  <a:t>𝑥_𝑖</a:t>
                </a:r>
                <a:r>
                  <a:rPr lang="en-GB" sz="1200" kern="1200" dirty="0">
                    <a:solidFill>
                      <a:schemeClr val="tx1"/>
                    </a:solidFill>
                    <a:effectLst/>
                    <a:latin typeface="+mn-lt"/>
                    <a:ea typeface="+mn-ea"/>
                    <a:cs typeface="+mn-cs"/>
                  </a:rPr>
                  <a:t> is 1 if treated and 0 if untreated, </a:t>
                </a:r>
                <a:r>
                  <a:rPr lang="en-GB" sz="1200" i="0" kern="1200">
                    <a:solidFill>
                      <a:schemeClr val="tx1"/>
                    </a:solidFill>
                    <a:effectLst/>
                    <a:latin typeface="+mn-lt"/>
                    <a:ea typeface="+mn-ea"/>
                    <a:cs typeface="+mn-cs"/>
                  </a:rPr>
                  <a:t>𝑧_𝑡</a:t>
                </a:r>
                <a:r>
                  <a:rPr lang="en-GB" sz="1200" kern="1200" dirty="0">
                    <a:solidFill>
                      <a:schemeClr val="tx1"/>
                    </a:solidFill>
                    <a:effectLst/>
                    <a:latin typeface="+mn-lt"/>
                    <a:ea typeface="+mn-ea"/>
                    <a:cs typeface="+mn-cs"/>
                  </a:rPr>
                  <a:t> is 0 if pre-treatment and 1 if post-treatment, and </a:t>
                </a:r>
                <a:r>
                  <a:rPr lang="en-GB" sz="1200" i="0" kern="1200">
                    <a:solidFill>
                      <a:schemeClr val="tx1"/>
                    </a:solidFill>
                    <a:effectLst/>
                    <a:latin typeface="+mn-lt"/>
                    <a:ea typeface="+mn-ea"/>
                    <a:cs typeface="+mn-cs"/>
                  </a:rPr>
                  <a:t>𝑒_𝑖</a:t>
                </a:r>
                <a:r>
                  <a:rPr lang="en-GB" sz="1200" kern="1200" dirty="0">
                    <a:solidFill>
                      <a:schemeClr val="tx1"/>
                    </a:solidFill>
                    <a:effectLst/>
                    <a:latin typeface="+mn-lt"/>
                    <a:ea typeface="+mn-ea"/>
                    <a:cs typeface="+mn-cs"/>
                  </a:rPr>
                  <a:t> is an error term. Each of these terms is interacted with each other to </a:t>
                </a:r>
                <a:r>
                  <a:rPr lang="en-GB" sz="1200" kern="1200" dirty="0" err="1">
                    <a:solidFill>
                      <a:schemeClr val="tx1"/>
                    </a:solidFill>
                    <a:effectLst/>
                    <a:latin typeface="+mn-lt"/>
                    <a:ea typeface="+mn-ea"/>
                    <a:cs typeface="+mn-cs"/>
                  </a:rPr>
                  <a:t>analyze</a:t>
                </a:r>
                <a:r>
                  <a:rPr lang="en-GB" sz="1200" kern="1200" dirty="0">
                    <a:solidFill>
                      <a:schemeClr val="tx1"/>
                    </a:solidFill>
                    <a:effectLst/>
                    <a:latin typeface="+mn-lt"/>
                    <a:ea typeface="+mn-ea"/>
                    <a:cs typeface="+mn-cs"/>
                  </a:rPr>
                  <a:t> conditional effects. Therefore: </a:t>
                </a:r>
                <a:r>
                  <a:rPr lang="en-GB" sz="1200" i="0" kern="1200">
                    <a:solidFill>
                      <a:schemeClr val="tx1"/>
                    </a:solidFill>
                    <a:effectLst/>
                    <a:latin typeface="+mn-lt"/>
                    <a:ea typeface="+mn-ea"/>
                    <a:cs typeface="+mn-cs"/>
                  </a:rPr>
                  <a:t>𝑏_1</a:t>
                </a:r>
                <a:r>
                  <a:rPr lang="en-GB" sz="1200" kern="1200" dirty="0">
                    <a:solidFill>
                      <a:schemeClr val="tx1"/>
                    </a:solidFill>
                    <a:effectLst/>
                    <a:latin typeface="+mn-lt"/>
                    <a:ea typeface="+mn-ea"/>
                    <a:cs typeface="+mn-cs"/>
                  </a:rPr>
                  <a:t> is the difference between treated and untreated groups before the PSV pilot; </a:t>
                </a:r>
                <a:r>
                  <a:rPr lang="en-GB" sz="1200" i="0" kern="1200">
                    <a:solidFill>
                      <a:schemeClr val="tx1"/>
                    </a:solidFill>
                    <a:effectLst/>
                    <a:latin typeface="+mn-lt"/>
                    <a:ea typeface="+mn-ea"/>
                    <a:cs typeface="+mn-cs"/>
                  </a:rPr>
                  <a:t>𝑏_2  </a:t>
                </a:r>
                <a:r>
                  <a:rPr lang="en-GB" sz="1200" kern="1200" dirty="0">
                    <a:solidFill>
                      <a:schemeClr val="tx1"/>
                    </a:solidFill>
                    <a:effectLst/>
                    <a:latin typeface="+mn-lt"/>
                    <a:ea typeface="+mn-ea"/>
                    <a:cs typeface="+mn-cs"/>
                  </a:rPr>
                  <a:t>is the difference between pre- and post-treatment measures among untreated LAs; and </a:t>
                </a:r>
                <a:r>
                  <a:rPr lang="en-GB" sz="1200" i="0" kern="1200">
                    <a:solidFill>
                      <a:schemeClr val="tx1"/>
                    </a:solidFill>
                    <a:effectLst/>
                    <a:latin typeface="+mn-lt"/>
                    <a:ea typeface="+mn-ea"/>
                    <a:cs typeface="+mn-cs"/>
                  </a:rPr>
                  <a:t>𝑏_3</a:t>
                </a:r>
                <a:r>
                  <a:rPr lang="en-GB" sz="1200" kern="1200" dirty="0">
                    <a:solidFill>
                      <a:schemeClr val="tx1"/>
                    </a:solidFill>
                    <a:effectLst/>
                    <a:latin typeface="+mn-lt"/>
                    <a:ea typeface="+mn-ea"/>
                    <a:cs typeface="+mn-cs"/>
                  </a:rPr>
                  <a:t> shows how the effect of being treated (v. control) changes as we change in time from pre- to post-treatment. </a:t>
                </a:r>
              </a:p>
              <a:p>
                <a:endParaRPr lang="en-US" dirty="0"/>
              </a:p>
            </p:txBody>
          </p:sp>
        </mc:Fallback>
      </mc:AlternateContent>
      <p:sp>
        <p:nvSpPr>
          <p:cNvPr id="4" name="Slide Number Placeholder 3"/>
          <p:cNvSpPr>
            <a:spLocks noGrp="1"/>
          </p:cNvSpPr>
          <p:nvPr>
            <p:ph type="sldNum" sz="quarter" idx="10"/>
          </p:nvPr>
        </p:nvSpPr>
        <p:spPr/>
        <p:txBody>
          <a:bodyPr/>
          <a:lstStyle/>
          <a:p>
            <a:fld id="{5523A88B-7B28-8846-A340-EA2D762C1821}" type="slidenum">
              <a:rPr lang="en-US" smtClean="0"/>
              <a:t>35</a:t>
            </a:fld>
            <a:endParaRPr lang="en-US"/>
          </a:p>
        </p:txBody>
      </p:sp>
    </p:spTree>
    <p:extLst>
      <p:ext uri="{BB962C8B-B14F-4D97-AF65-F5344CB8AC3E}">
        <p14:creationId xmlns:p14="http://schemas.microsoft.com/office/powerpoint/2010/main" val="293864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Table 1 presents estimation results for ADF incidence. Because interaction effects can be difficult to interpret, at the bottom of the table are joint effects of treatment and time. Estimations were performed with Stata’s regression and </a:t>
            </a:r>
            <a:r>
              <a:rPr lang="en-GB" sz="1200" kern="1200" dirty="0" err="1">
                <a:solidFill>
                  <a:schemeClr val="tx1"/>
                </a:solidFill>
                <a:effectLst/>
                <a:latin typeface="+mn-lt"/>
                <a:ea typeface="+mn-ea"/>
                <a:cs typeface="+mn-cs"/>
              </a:rPr>
              <a:t>lincom</a:t>
            </a:r>
            <a:r>
              <a:rPr lang="en-GB" sz="1200" kern="1200" dirty="0">
                <a:solidFill>
                  <a:schemeClr val="tx1"/>
                </a:solidFill>
                <a:effectLst/>
                <a:latin typeface="+mn-lt"/>
                <a:ea typeface="+mn-ea"/>
                <a:cs typeface="+mn-cs"/>
              </a:rPr>
              <a:t> commands.</a:t>
            </a:r>
          </a:p>
        </p:txBody>
      </p:sp>
      <p:sp>
        <p:nvSpPr>
          <p:cNvPr id="4" name="Slide Number Placeholder 3"/>
          <p:cNvSpPr>
            <a:spLocks noGrp="1"/>
          </p:cNvSpPr>
          <p:nvPr>
            <p:ph type="sldNum" sz="quarter" idx="10"/>
          </p:nvPr>
        </p:nvSpPr>
        <p:spPr/>
        <p:txBody>
          <a:bodyPr/>
          <a:lstStyle/>
          <a:p>
            <a:fld id="{5523A88B-7B28-8846-A340-EA2D762C1821}" type="slidenum">
              <a:rPr lang="en-US" smtClean="0"/>
              <a:t>36</a:t>
            </a:fld>
            <a:endParaRPr lang="en-US"/>
          </a:p>
        </p:txBody>
      </p:sp>
    </p:spTree>
    <p:extLst>
      <p:ext uri="{BB962C8B-B14F-4D97-AF65-F5344CB8AC3E}">
        <p14:creationId xmlns:p14="http://schemas.microsoft.com/office/powerpoint/2010/main" val="250525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significant positive coefficient on PSV Treatment indicates that before the pilot program, the treatment group averaged .58 more ADFs per month than the control group. The insignificant coefficient on Time shows that the control group did not change in fire incidence from pre- to post- pilot. To interpret the remaining coefficients, we plot the marginal effects for each group in Figure 1. </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treatment and time effects become clearer when depicted visually. As the significant coefficient on treatment group indicates, prior to the PSV pilot the treatment group had more fires than the control group. After the PSV pilot, however, that difference is eliminated. This change is due to a decrease in fire incidence in PSV-treated locations from 5.73 pre-treatment to 4.92 post-treatment, for </a:t>
            </a:r>
            <a:r>
              <a:rPr lang="en-US" sz="1200" kern="1200" dirty="0">
                <a:solidFill>
                  <a:schemeClr val="tx1"/>
                </a:solidFill>
                <a:effectLst/>
                <a:latin typeface="+mn-lt"/>
                <a:ea typeface="+mn-ea"/>
                <a:cs typeface="+mn-cs"/>
              </a:rPr>
              <a:t>an average of 0.81 fewer ADFs per LA-month (4 fewer ADFs per treated LA per 5-month period). </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23A88B-7B28-8846-A340-EA2D762C1821}" type="slidenum">
              <a:rPr lang="en-US" smtClean="0"/>
              <a:t>37</a:t>
            </a:fld>
            <a:endParaRPr lang="en-US"/>
          </a:p>
        </p:txBody>
      </p:sp>
    </p:spTree>
    <p:extLst>
      <p:ext uri="{BB962C8B-B14F-4D97-AF65-F5344CB8AC3E}">
        <p14:creationId xmlns:p14="http://schemas.microsoft.com/office/powerpoint/2010/main" val="1754761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07930"/>
            <a:ext cx="11603694" cy="1932175"/>
          </a:xfrm>
        </p:spPr>
        <p:txBody>
          <a:bodyPr anchor="b">
            <a:normAutofit/>
          </a:bodyPr>
          <a:lstStyle>
            <a:lvl1pPr algn="l">
              <a:defRPr sz="5000" b="1" i="0">
                <a:solidFill>
                  <a:schemeClr val="bg1"/>
                </a:solidFill>
                <a:latin typeface="Arial Black" charset="0"/>
                <a:ea typeface="Arial Black" charset="0"/>
                <a:cs typeface="Arial Black" charset="0"/>
              </a:defRPr>
            </a:lvl1pPr>
          </a:lstStyle>
          <a:p>
            <a:r>
              <a:rPr lang="en-US"/>
              <a:t>Click to edit Master title style</a:t>
            </a:r>
            <a:endParaRPr lang="en-US" dirty="0"/>
          </a:p>
        </p:txBody>
      </p:sp>
      <p:sp>
        <p:nvSpPr>
          <p:cNvPr id="3" name="Subtitle 2"/>
          <p:cNvSpPr>
            <a:spLocks noGrp="1"/>
          </p:cNvSpPr>
          <p:nvPr>
            <p:ph type="subTitle" idx="1"/>
          </p:nvPr>
        </p:nvSpPr>
        <p:spPr>
          <a:xfrm>
            <a:off x="304800" y="3394283"/>
            <a:ext cx="11603694" cy="549272"/>
          </a:xfrm>
        </p:spPr>
        <p:txBody>
          <a:bodyPr/>
          <a:lstStyle>
            <a:lvl1pPr marL="0" indent="0" algn="l">
              <a:buNone/>
              <a:defRPr sz="24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235" y="155967"/>
            <a:ext cx="1981200" cy="725424"/>
          </a:xfrm>
          <a:prstGeom prst="rect">
            <a:avLst/>
          </a:prstGeom>
        </p:spPr>
      </p:pic>
      <p:cxnSp>
        <p:nvCxnSpPr>
          <p:cNvPr id="25" name="Straight Connector 24"/>
          <p:cNvCxnSpPr/>
          <p:nvPr userDrawn="1"/>
        </p:nvCxnSpPr>
        <p:spPr>
          <a:xfrm>
            <a:off x="304800" y="4086990"/>
            <a:ext cx="11603694" cy="0"/>
          </a:xfrm>
          <a:prstGeom prst="line">
            <a:avLst/>
          </a:prstGeom>
          <a:ln w="60325" cmpd="sng">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6476737" y="5515382"/>
            <a:ext cx="5446177" cy="992184"/>
            <a:chOff x="5737412" y="5515382"/>
            <a:chExt cx="5446177" cy="992184"/>
          </a:xfrm>
        </p:grpSpPr>
        <p:grpSp>
          <p:nvGrpSpPr>
            <p:cNvPr id="20" name="Group 19"/>
            <p:cNvGrpSpPr/>
            <p:nvPr userDrawn="1"/>
          </p:nvGrpSpPr>
          <p:grpSpPr>
            <a:xfrm>
              <a:off x="5737412" y="5851956"/>
              <a:ext cx="5446177" cy="655610"/>
              <a:chOff x="2731506" y="3576733"/>
              <a:chExt cx="7814166" cy="940668"/>
            </a:xfrm>
          </p:grpSpPr>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31506" y="3742468"/>
                <a:ext cx="1222123" cy="710998"/>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81601" y="4072467"/>
                <a:ext cx="1159445" cy="397933"/>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594418" y="4052975"/>
                <a:ext cx="1434223" cy="434356"/>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70669" y="3629422"/>
                <a:ext cx="1173504" cy="870506"/>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886204" y="3576733"/>
                <a:ext cx="1659468" cy="940668"/>
              </a:xfrm>
              <a:prstGeom prst="rect">
                <a:avLst/>
              </a:prstGeom>
            </p:spPr>
          </p:pic>
        </p:grpSp>
        <p:sp>
          <p:nvSpPr>
            <p:cNvPr id="27" name="Rectangle 26"/>
            <p:cNvSpPr/>
            <p:nvPr userDrawn="1"/>
          </p:nvSpPr>
          <p:spPr>
            <a:xfrm>
              <a:off x="5737412" y="5515382"/>
              <a:ext cx="2853666" cy="246221"/>
            </a:xfrm>
            <a:prstGeom prst="rect">
              <a:avLst/>
            </a:prstGeom>
          </p:spPr>
          <p:txBody>
            <a:bodyPr wrap="none">
              <a:spAutoFit/>
            </a:bodyPr>
            <a:lstStyle/>
            <a:p>
              <a:r>
                <a:rPr lang="en-US" sz="1000" dirty="0">
                  <a:effectLst/>
                  <a:latin typeface="Arial" charset="0"/>
                  <a:ea typeface="Arial" charset="0"/>
                  <a:cs typeface="Arial" charset="0"/>
                </a:rPr>
                <a:t>University of Essex working in partnership with:</a:t>
              </a:r>
            </a:p>
          </p:txBody>
        </p:sp>
      </p:grpSp>
      <p:grpSp>
        <p:nvGrpSpPr>
          <p:cNvPr id="8" name="Group 7"/>
          <p:cNvGrpSpPr/>
          <p:nvPr userDrawn="1"/>
        </p:nvGrpSpPr>
        <p:grpSpPr>
          <a:xfrm>
            <a:off x="304800" y="5527289"/>
            <a:ext cx="4305987" cy="995677"/>
            <a:chOff x="1697373" y="5467329"/>
            <a:chExt cx="4305987" cy="995677"/>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813810" y="5827194"/>
              <a:ext cx="1889034" cy="635812"/>
            </a:xfrm>
            <a:prstGeom prst="rect">
              <a:avLst/>
            </a:prstGeom>
          </p:spPr>
        </p:pic>
        <p:sp>
          <p:nvSpPr>
            <p:cNvPr id="23" name="Rectangle 22"/>
            <p:cNvSpPr/>
            <p:nvPr userDrawn="1"/>
          </p:nvSpPr>
          <p:spPr>
            <a:xfrm>
              <a:off x="1697373" y="5467329"/>
              <a:ext cx="4305987" cy="246221"/>
            </a:xfrm>
            <a:prstGeom prst="rect">
              <a:avLst/>
            </a:prstGeom>
          </p:spPr>
          <p:txBody>
            <a:bodyPr wrap="none">
              <a:spAutoFit/>
            </a:bodyPr>
            <a:lstStyle/>
            <a:p>
              <a:r>
                <a:rPr lang="en-US" sz="1000" kern="1200" dirty="0">
                  <a:solidFill>
                    <a:schemeClr val="tx1"/>
                  </a:solidFill>
                  <a:effectLst/>
                  <a:latin typeface="Arial" charset="0"/>
                  <a:ea typeface="Arial" charset="0"/>
                  <a:cs typeface="Arial" charset="0"/>
                </a:rPr>
                <a:t>Catalyst is funded by the Higher Education Funding Council for England. </a:t>
              </a:r>
            </a:p>
          </p:txBody>
        </p:sp>
      </p:grpSp>
      <p:sp>
        <p:nvSpPr>
          <p:cNvPr id="32" name="Text Placeholder 31"/>
          <p:cNvSpPr>
            <a:spLocks noGrp="1"/>
          </p:cNvSpPr>
          <p:nvPr>
            <p:ph type="body" sz="quarter" idx="11" hasCustomPrompt="1"/>
          </p:nvPr>
        </p:nvSpPr>
        <p:spPr>
          <a:xfrm>
            <a:off x="304800" y="4292394"/>
            <a:ext cx="6500734" cy="787128"/>
          </a:xfrm>
        </p:spPr>
        <p:txBody>
          <a:bodyPr>
            <a:noAutofit/>
          </a:bodyPr>
          <a:lstStyle>
            <a:lvl1pPr marL="0" indent="0">
              <a:buNone/>
              <a:defRPr sz="1600" baseline="0">
                <a:solidFill>
                  <a:schemeClr val="bg1"/>
                </a:solidFill>
                <a:latin typeface="Arial" charset="0"/>
                <a:ea typeface="Arial" charset="0"/>
                <a:cs typeface="Arial" charset="0"/>
              </a:defRPr>
            </a:lvl1pPr>
            <a:lvl2pPr marL="457200" indent="0">
              <a:buNone/>
              <a:defRPr sz="1600">
                <a:solidFill>
                  <a:schemeClr val="bg1"/>
                </a:solidFill>
                <a:latin typeface="Arial" charset="0"/>
                <a:ea typeface="Arial" charset="0"/>
                <a:cs typeface="Arial" charset="0"/>
              </a:defRPr>
            </a:lvl2pPr>
            <a:lvl3pPr marL="914400" indent="0">
              <a:buNone/>
              <a:defRPr sz="1600">
                <a:solidFill>
                  <a:schemeClr val="bg1"/>
                </a:solidFill>
                <a:latin typeface="Arial" charset="0"/>
                <a:ea typeface="Arial" charset="0"/>
                <a:cs typeface="Arial" charset="0"/>
              </a:defRPr>
            </a:lvl3pPr>
            <a:lvl4pPr marL="1371600" indent="0">
              <a:buNone/>
              <a:defRPr sz="1600">
                <a:solidFill>
                  <a:schemeClr val="bg1"/>
                </a:solidFill>
                <a:latin typeface="Arial" charset="0"/>
                <a:ea typeface="Arial" charset="0"/>
                <a:cs typeface="Arial" charset="0"/>
              </a:defRPr>
            </a:lvl4pPr>
            <a:lvl5pPr marL="1828800" indent="0">
              <a:buNone/>
              <a:defRPr sz="1600">
                <a:solidFill>
                  <a:schemeClr val="bg1"/>
                </a:solidFill>
                <a:latin typeface="Arial" charset="0"/>
                <a:ea typeface="Arial" charset="0"/>
                <a:cs typeface="Arial" charset="0"/>
              </a:defRPr>
            </a:lvl5pPr>
          </a:lstStyle>
          <a:p>
            <a:pPr lvl="0"/>
            <a:r>
              <a:rPr lang="en-US" dirty="0"/>
              <a:t>Click to insert text</a:t>
            </a:r>
          </a:p>
        </p:txBody>
      </p:sp>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978622" y="159505"/>
            <a:ext cx="3929872" cy="942561"/>
          </a:xfrm>
          <a:prstGeom prst="rect">
            <a:avLst/>
          </a:prstGeom>
        </p:spPr>
      </p:pic>
    </p:spTree>
    <p:extLst>
      <p:ext uri="{BB962C8B-B14F-4D97-AF65-F5344CB8AC3E}">
        <p14:creationId xmlns:p14="http://schemas.microsoft.com/office/powerpoint/2010/main" val="137064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1828800" y="1085761"/>
            <a:ext cx="9548734" cy="1932175"/>
          </a:xfrm>
        </p:spPr>
        <p:txBody>
          <a:bodyPr anchor="b">
            <a:normAutofit/>
          </a:bodyPr>
          <a:lstStyle>
            <a:lvl1pPr algn="l">
              <a:defRPr sz="5000" b="1" i="0">
                <a:solidFill>
                  <a:schemeClr val="tx2"/>
                </a:solidFill>
                <a:latin typeface="Arial Black" charset="0"/>
                <a:ea typeface="Arial Black" charset="0"/>
                <a:cs typeface="Arial Black" charset="0"/>
              </a:defRPr>
            </a:lvl1pPr>
          </a:lstStyle>
          <a:p>
            <a:r>
              <a:rPr lang="en-US" dirty="0"/>
              <a:t>Click to edit 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3341" y="1569852"/>
            <a:ext cx="2100250" cy="2100250"/>
          </a:xfrm>
          <a:prstGeom prst="rect">
            <a:avLst/>
          </a:prstGeom>
        </p:spPr>
      </p:pic>
      <p:sp>
        <p:nvSpPr>
          <p:cNvPr id="4" name="Text Placeholder 3"/>
          <p:cNvSpPr>
            <a:spLocks noGrp="1"/>
          </p:cNvSpPr>
          <p:nvPr>
            <p:ph type="body" sz="quarter" idx="10" hasCustomPrompt="1"/>
          </p:nvPr>
        </p:nvSpPr>
        <p:spPr>
          <a:xfrm>
            <a:off x="1828800" y="3971925"/>
            <a:ext cx="9548813" cy="2144062"/>
          </a:xfrm>
        </p:spPr>
        <p:txBody>
          <a:bodyPr/>
          <a:lstStyle>
            <a:lvl1pPr marL="0" indent="0">
              <a:buNone/>
              <a:defRPr b="0" i="0">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insert sub-header</a:t>
            </a:r>
          </a:p>
        </p:txBody>
      </p:sp>
    </p:spTree>
    <p:extLst>
      <p:ext uri="{BB962C8B-B14F-4D97-AF65-F5344CB8AC3E}">
        <p14:creationId xmlns:p14="http://schemas.microsoft.com/office/powerpoint/2010/main" val="89809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388" y="365125"/>
            <a:ext cx="11245106" cy="1325563"/>
          </a:xfrm>
        </p:spPr>
        <p:txBody>
          <a:bodyPr>
            <a:normAutofit/>
          </a:bodyPr>
          <a:lstStyle>
            <a:lvl1pPr>
              <a:defRPr sz="4000" b="1" i="0">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63388" y="2238002"/>
            <a:ext cx="11245106" cy="38759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308162"/>
            <a:ext cx="1382526" cy="1382526"/>
          </a:xfrm>
          <a:prstGeom prst="rect">
            <a:avLst/>
          </a:prstGeom>
        </p:spPr>
      </p:pic>
    </p:spTree>
    <p:extLst>
      <p:ext uri="{BB962C8B-B14F-4D97-AF65-F5344CB8AC3E}">
        <p14:creationId xmlns:p14="http://schemas.microsoft.com/office/powerpoint/2010/main" val="439098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4BB2F-1CC5-334F-ACC4-A801B34B5AD7}"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894C5-727A-8B46-A684-F9E3A388EA12}" type="slidenum">
              <a:rPr lang="en-US" smtClean="0"/>
              <a:t>‹#›</a:t>
            </a:fld>
            <a:endParaRPr lang="en-US"/>
          </a:p>
        </p:txBody>
      </p:sp>
    </p:spTree>
    <p:extLst>
      <p:ext uri="{BB962C8B-B14F-4D97-AF65-F5344CB8AC3E}">
        <p14:creationId xmlns:p14="http://schemas.microsoft.com/office/powerpoint/2010/main" val="83661248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tiff"/></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chart" Target="../charts/chart12.xml"/><Relationship Id="rId4" Type="http://schemas.openxmlformats.org/officeDocument/2006/relationships/image" Target="../media/image12.tiff"/></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3.xml"/><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43.xml.rels><?xml version="1.0" encoding="UTF-8" standalone="yes"?>
<Relationships xmlns="http://schemas.openxmlformats.org/package/2006/relationships"><Relationship Id="rId8" Type="http://schemas.openxmlformats.org/officeDocument/2006/relationships/hyperlink" Target="mailto:ar16991@essex.ac.uk" TargetMode="External"/><Relationship Id="rId13" Type="http://schemas.openxmlformats.org/officeDocument/2006/relationships/image" Target="../media/image27.png"/><Relationship Id="rId3" Type="http://schemas.openxmlformats.org/officeDocument/2006/relationships/hyperlink" Target="mailto:rweir@essex.ac.uk" TargetMode="External"/><Relationship Id="rId7" Type="http://schemas.openxmlformats.org/officeDocument/2006/relationships/hyperlink" Target="mailto:bandera@essex.ac.uk" TargetMode="External"/><Relationship Id="rId12" Type="http://schemas.openxmlformats.org/officeDocument/2006/relationships/image" Target="../media/image26.png"/><Relationship Id="rId17" Type="http://schemas.openxmlformats.org/officeDocument/2006/relationships/hyperlink" Target="mailto:gina.reinhardt@essex.ac.uk" TargetMode="External"/><Relationship Id="rId2" Type="http://schemas.openxmlformats.org/officeDocument/2006/relationships/hyperlink" Target="mailto:achats@essex.ac.uk" TargetMode="External"/><Relationship Id="rId16" Type="http://schemas.openxmlformats.org/officeDocument/2006/relationships/image" Target="../media/image12.tiff"/><Relationship Id="rId1" Type="http://schemas.openxmlformats.org/officeDocument/2006/relationships/slideLayout" Target="../slideLayouts/slideLayout3.xml"/><Relationship Id="rId6" Type="http://schemas.openxmlformats.org/officeDocument/2006/relationships/hyperlink" Target="mailto:jestan@essex.ac.uk" TargetMode="External"/><Relationship Id="rId11" Type="http://schemas.openxmlformats.org/officeDocument/2006/relationships/hyperlink" Target="mailto:ap18721@essex.ac.uk" TargetMode="External"/><Relationship Id="rId5" Type="http://schemas.openxmlformats.org/officeDocument/2006/relationships/hyperlink" Target="mailto:dvidov@essex.ac.uk" TargetMode="External"/><Relationship Id="rId15" Type="http://schemas.microsoft.com/office/2007/relationships/hdphoto" Target="../media/hdphoto1.wdp"/><Relationship Id="rId10" Type="http://schemas.openxmlformats.org/officeDocument/2006/relationships/hyperlink" Target="mailto:qk17214@essex.ac.uk" TargetMode="External"/><Relationship Id="rId4" Type="http://schemas.openxmlformats.org/officeDocument/2006/relationships/hyperlink" Target="mailto:jim.vine@essex.ac.uk" TargetMode="External"/><Relationship Id="rId9" Type="http://schemas.openxmlformats.org/officeDocument/2006/relationships/hyperlink" Target="mailto:ah18583@essex.ac.uk" TargetMode="Externa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2.tiff"/><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tiff"/><Relationship Id="rId1" Type="http://schemas.openxmlformats.org/officeDocument/2006/relationships/slideLayout" Target="../slideLayouts/slideLayout3.xml"/><Relationship Id="rId5" Type="http://schemas.openxmlformats.org/officeDocument/2006/relationships/chart" Target="../charts/char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Accidental Dwelling Fires:</a:t>
            </a:r>
            <a:br>
              <a:rPr lang="en-GB" dirty="0"/>
            </a:br>
            <a:r>
              <a:rPr lang="en-GB" dirty="0"/>
              <a:t>Evaluated</a:t>
            </a:r>
          </a:p>
        </p:txBody>
      </p:sp>
      <p:sp>
        <p:nvSpPr>
          <p:cNvPr id="4" name="Text Placeholder 3"/>
          <p:cNvSpPr>
            <a:spLocks noGrp="1"/>
          </p:cNvSpPr>
          <p:nvPr>
            <p:ph type="body" sz="quarter" idx="11"/>
          </p:nvPr>
        </p:nvSpPr>
        <p:spPr/>
        <p:txBody>
          <a:bodyPr/>
          <a:lstStyle/>
          <a:p>
            <a:r>
              <a:rPr lang="en-GB" dirty="0"/>
              <a:t>University of Essex </a:t>
            </a:r>
            <a:r>
              <a:rPr lang="en-GB" dirty="0" err="1"/>
              <a:t>ImpacTeam</a:t>
            </a:r>
            <a:r>
              <a:rPr lang="en-GB" dirty="0"/>
              <a:t>, presented by Catalyst</a:t>
            </a:r>
          </a:p>
          <a:p>
            <a:r>
              <a:rPr lang="en-GB" i="1" dirty="0"/>
              <a:t>Evaluating your impact in the community.</a:t>
            </a:r>
          </a:p>
        </p:txBody>
      </p:sp>
      <p:pic>
        <p:nvPicPr>
          <p:cNvPr id="6" name="Picture 5" descr="Screenshot_2018-10-02 ImpacTeam_logo pdf copy.png">
            <a:extLst>
              <a:ext uri="{FF2B5EF4-FFF2-40B4-BE49-F238E27FC236}">
                <a16:creationId xmlns:a16="http://schemas.microsoft.com/office/drawing/2014/main" xmlns="" id="{DCE2CBF4-C5C4-D946-8544-8B28DFE4743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241254" y="169330"/>
            <a:ext cx="959091" cy="959091"/>
          </a:xfrm>
          <a:prstGeom prst="rect">
            <a:avLst/>
          </a:prstGeom>
        </p:spPr>
      </p:pic>
      <p:pic>
        <p:nvPicPr>
          <p:cNvPr id="7" name="Picture 6">
            <a:extLst>
              <a:ext uri="{FF2B5EF4-FFF2-40B4-BE49-F238E27FC236}">
                <a16:creationId xmlns:a16="http://schemas.microsoft.com/office/drawing/2014/main" xmlns="" id="{5D417C13-BF1C-4148-9A22-910B2E5474FF}"/>
              </a:ext>
            </a:extLst>
          </p:cNvPr>
          <p:cNvPicPr>
            <a:picLocks noChangeAspect="1"/>
          </p:cNvPicPr>
          <p:nvPr/>
        </p:nvPicPr>
        <p:blipFill>
          <a:blip r:embed="rId4"/>
          <a:stretch>
            <a:fillRect/>
          </a:stretch>
        </p:blipFill>
        <p:spPr>
          <a:xfrm>
            <a:off x="3555167" y="141302"/>
            <a:ext cx="817789" cy="817789"/>
          </a:xfrm>
          <a:prstGeom prst="rect">
            <a:avLst/>
          </a:prstGeom>
        </p:spPr>
      </p:pic>
      <p:sp>
        <p:nvSpPr>
          <p:cNvPr id="9" name="Subtitle 8">
            <a:extLst>
              <a:ext uri="{FF2B5EF4-FFF2-40B4-BE49-F238E27FC236}">
                <a16:creationId xmlns:a16="http://schemas.microsoft.com/office/drawing/2014/main" xmlns="" id="{25F4156C-286B-3743-B2EF-9CB151BF44F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9940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B2D8AA2F-3565-46C4-BFBF-B37ED31AC6FA}"/>
              </a:ext>
            </a:extLst>
          </p:cNvPr>
          <p:cNvGraphicFramePr/>
          <p:nvPr>
            <p:extLst>
              <p:ext uri="{D42A27DB-BD31-4B8C-83A1-F6EECF244321}">
                <p14:modId xmlns:p14="http://schemas.microsoft.com/office/powerpoint/2010/main" val="372147945"/>
              </p:ext>
            </p:extLst>
          </p:nvPr>
        </p:nvGraphicFramePr>
        <p:xfrm>
          <a:off x="277090" y="304799"/>
          <a:ext cx="11554691" cy="62345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888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3AD68325-17E6-41C7-BF51-F1729969FA6C}"/>
              </a:ext>
            </a:extLst>
          </p:cNvPr>
          <p:cNvGraphicFramePr/>
          <p:nvPr>
            <p:extLst>
              <p:ext uri="{D42A27DB-BD31-4B8C-83A1-F6EECF244321}">
                <p14:modId xmlns:p14="http://schemas.microsoft.com/office/powerpoint/2010/main" val="3174393120"/>
              </p:ext>
            </p:extLst>
          </p:nvPr>
        </p:nvGraphicFramePr>
        <p:xfrm>
          <a:off x="0" y="277091"/>
          <a:ext cx="11970327" cy="65809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718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33" y="123319"/>
            <a:ext cx="10887285" cy="633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creenshot_2018-10-02 ImpacTeam_logo pdf copy.png">
            <a:extLst>
              <a:ext uri="{FF2B5EF4-FFF2-40B4-BE49-F238E27FC236}">
                <a16:creationId xmlns:a16="http://schemas.microsoft.com/office/drawing/2014/main" xmlns="" id="{D529C09F-7A31-4F43-A8D8-4389AA2FE5F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7" name="Picture 6">
            <a:extLst>
              <a:ext uri="{FF2B5EF4-FFF2-40B4-BE49-F238E27FC236}">
                <a16:creationId xmlns:a16="http://schemas.microsoft.com/office/drawing/2014/main" xmlns="" id="{3C5A8E23-39EA-DD4F-A510-4176FCFAD5D8}"/>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3049029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xmlns="" id="{26FCED09-4321-4129-B82B-B9B1622F21A3}"/>
              </a:ext>
            </a:extLst>
          </p:cNvPr>
          <p:cNvGraphicFramePr/>
          <p:nvPr>
            <p:extLst>
              <p:ext uri="{D42A27DB-BD31-4B8C-83A1-F6EECF244321}">
                <p14:modId xmlns:p14="http://schemas.microsoft.com/office/powerpoint/2010/main" val="3605442831"/>
              </p:ext>
            </p:extLst>
          </p:nvPr>
        </p:nvGraphicFramePr>
        <p:xfrm>
          <a:off x="443345" y="249381"/>
          <a:ext cx="11532662" cy="62345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182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541AB998-B1AE-47DE-BEB3-BD9C0A2D8504}"/>
              </a:ext>
            </a:extLst>
          </p:cNvPr>
          <p:cNvGraphicFramePr/>
          <p:nvPr>
            <p:extLst>
              <p:ext uri="{D42A27DB-BD31-4B8C-83A1-F6EECF244321}">
                <p14:modId xmlns:p14="http://schemas.microsoft.com/office/powerpoint/2010/main" val="1921505938"/>
              </p:ext>
            </p:extLst>
          </p:nvPr>
        </p:nvGraphicFramePr>
        <p:xfrm>
          <a:off x="387927" y="193964"/>
          <a:ext cx="11582400" cy="64562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680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974" y="5877"/>
            <a:ext cx="11448024" cy="688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Screenshot_2018-10-02 ImpacTeam_logo pdf copy.png">
            <a:extLst>
              <a:ext uri="{FF2B5EF4-FFF2-40B4-BE49-F238E27FC236}">
                <a16:creationId xmlns:a16="http://schemas.microsoft.com/office/drawing/2014/main" xmlns="" id="{DF06CCD7-6692-2E41-8047-8A1048DC6D8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6" name="Picture 5">
            <a:extLst>
              <a:ext uri="{FF2B5EF4-FFF2-40B4-BE49-F238E27FC236}">
                <a16:creationId xmlns:a16="http://schemas.microsoft.com/office/drawing/2014/main" xmlns="" id="{D2C0B3C3-3F23-F64F-A8CB-03844D7A1C2D}"/>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3095469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0BDD0FBD-5306-4E9A-9DA6-DEAAEBBE422E}"/>
              </a:ext>
            </a:extLst>
          </p:cNvPr>
          <p:cNvGraphicFramePr/>
          <p:nvPr>
            <p:extLst>
              <p:ext uri="{D42A27DB-BD31-4B8C-83A1-F6EECF244321}">
                <p14:modId xmlns:p14="http://schemas.microsoft.com/office/powerpoint/2010/main" val="3940583428"/>
              </p:ext>
            </p:extLst>
          </p:nvPr>
        </p:nvGraphicFramePr>
        <p:xfrm>
          <a:off x="193964" y="249383"/>
          <a:ext cx="11693236" cy="6373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6046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718"/>
            <a:ext cx="8001000" cy="1066482"/>
          </a:xfrm>
        </p:spPr>
        <p:txBody>
          <a:bodyPr>
            <a:normAutofit/>
          </a:bodyPr>
          <a:lstStyle/>
          <a:p>
            <a:r>
              <a:rPr lang="en-GB" dirty="0"/>
              <a:t>FINDINGS: cause</a:t>
            </a:r>
          </a:p>
        </p:txBody>
      </p:sp>
      <p:graphicFrame>
        <p:nvGraphicFramePr>
          <p:cNvPr id="5" name="Chart 4">
            <a:extLst>
              <a:ext uri="{FF2B5EF4-FFF2-40B4-BE49-F238E27FC236}">
                <a16:creationId xmlns:a16="http://schemas.microsoft.com/office/drawing/2014/main" xmlns="" id="{8801D993-E9BD-4845-9B49-56B99883BA03}"/>
              </a:ext>
            </a:extLst>
          </p:cNvPr>
          <p:cNvGraphicFramePr/>
          <p:nvPr>
            <p:extLst>
              <p:ext uri="{D42A27DB-BD31-4B8C-83A1-F6EECF244321}">
                <p14:modId xmlns:p14="http://schemas.microsoft.com/office/powerpoint/2010/main" val="1826646643"/>
              </p:ext>
            </p:extLst>
          </p:nvPr>
        </p:nvGraphicFramePr>
        <p:xfrm>
          <a:off x="220133" y="304801"/>
          <a:ext cx="11755874" cy="64285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Screenshot_2018-10-02 ImpacTeam_logo pdf copy.png">
            <a:extLst>
              <a:ext uri="{FF2B5EF4-FFF2-40B4-BE49-F238E27FC236}">
                <a16:creationId xmlns:a16="http://schemas.microsoft.com/office/drawing/2014/main" xmlns="" id="{E7C9BA86-8705-754C-B288-2B14242C53FF}"/>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7" name="Picture 6">
            <a:extLst>
              <a:ext uri="{FF2B5EF4-FFF2-40B4-BE49-F238E27FC236}">
                <a16:creationId xmlns:a16="http://schemas.microsoft.com/office/drawing/2014/main" xmlns="" id="{AF2B60E6-779B-DE4C-A15D-C61F354EF6BA}"/>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220553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C07016E5-6C71-4E86-A85D-845FCEC505B1}"/>
              </a:ext>
            </a:extLst>
          </p:cNvPr>
          <p:cNvGraphicFramePr/>
          <p:nvPr>
            <p:extLst>
              <p:ext uri="{D42A27DB-BD31-4B8C-83A1-F6EECF244321}">
                <p14:modId xmlns:p14="http://schemas.microsoft.com/office/powerpoint/2010/main" val="1501440789"/>
              </p:ext>
            </p:extLst>
          </p:nvPr>
        </p:nvGraphicFramePr>
        <p:xfrm>
          <a:off x="0" y="221673"/>
          <a:ext cx="11859491" cy="6373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14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xmlns="" id="{095A409E-CA53-4019-B039-536B9053BC92}"/>
              </a:ext>
            </a:extLst>
          </p:cNvPr>
          <p:cNvGraphicFramePr/>
          <p:nvPr>
            <p:extLst>
              <p:ext uri="{D42A27DB-BD31-4B8C-83A1-F6EECF244321}">
                <p14:modId xmlns:p14="http://schemas.microsoft.com/office/powerpoint/2010/main" val="1379103806"/>
              </p:ext>
            </p:extLst>
          </p:nvPr>
        </p:nvGraphicFramePr>
        <p:xfrm>
          <a:off x="277091" y="221673"/>
          <a:ext cx="11665527" cy="64285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67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Evaluations: Why Do We Need Them?</a:t>
            </a:r>
          </a:p>
        </p:txBody>
      </p:sp>
      <p:sp>
        <p:nvSpPr>
          <p:cNvPr id="3" name="Content Placeholder 2"/>
          <p:cNvSpPr>
            <a:spLocks noGrp="1"/>
          </p:cNvSpPr>
          <p:nvPr>
            <p:ph idx="1"/>
          </p:nvPr>
        </p:nvSpPr>
        <p:spPr>
          <a:xfrm>
            <a:off x="663388" y="2285999"/>
            <a:ext cx="11245106" cy="3691467"/>
          </a:xfrm>
        </p:spPr>
        <p:txBody>
          <a:bodyPr>
            <a:normAutofit fontScale="85000" lnSpcReduction="20000"/>
          </a:bodyPr>
          <a:lstStyle/>
          <a:p>
            <a:pPr marL="457200" indent="-457200">
              <a:lnSpc>
                <a:spcPct val="120000"/>
              </a:lnSpc>
              <a:buFont typeface="+mj-lt"/>
              <a:buAutoNum type="arabicPeriod"/>
            </a:pPr>
            <a:r>
              <a:rPr lang="en-GB" dirty="0"/>
              <a:t>Lack of suitable baselines of programme success;</a:t>
            </a:r>
          </a:p>
          <a:p>
            <a:pPr marL="457200" indent="-457200">
              <a:lnSpc>
                <a:spcPct val="120000"/>
              </a:lnSpc>
              <a:buFont typeface="+mj-lt"/>
              <a:buAutoNum type="arabicPeriod"/>
            </a:pPr>
            <a:r>
              <a:rPr lang="en-GB" dirty="0"/>
              <a:t>Insufficient data on input, unit input and performance;</a:t>
            </a:r>
          </a:p>
          <a:p>
            <a:pPr marL="457200" indent="-457200">
              <a:lnSpc>
                <a:spcPct val="120000"/>
              </a:lnSpc>
              <a:buFont typeface="+mj-lt"/>
              <a:buAutoNum type="arabicPeriod"/>
            </a:pPr>
            <a:r>
              <a:rPr lang="en-GB" dirty="0"/>
              <a:t>Difficulties in demonstrating links between input, performance and improved frontline services;</a:t>
            </a:r>
          </a:p>
          <a:p>
            <a:pPr marL="457200" indent="-457200">
              <a:lnSpc>
                <a:spcPct val="120000"/>
              </a:lnSpc>
              <a:buFont typeface="+mj-lt"/>
              <a:buAutoNum type="arabicPeriod"/>
            </a:pPr>
            <a:r>
              <a:rPr lang="en-GB" dirty="0"/>
              <a:t>Insufficient quality control prior to external reporting;</a:t>
            </a:r>
          </a:p>
          <a:p>
            <a:pPr marL="457200" indent="-457200">
              <a:lnSpc>
                <a:spcPct val="120000"/>
              </a:lnSpc>
              <a:buFont typeface="+mj-lt"/>
              <a:buAutoNum type="arabicPeriod"/>
            </a:pPr>
            <a:r>
              <a:rPr lang="en-GB" dirty="0"/>
              <a:t>Lack of transparency over arms-length bodies’ reporting processes to trace progress.</a:t>
            </a:r>
          </a:p>
          <a:p>
            <a:endParaRPr lang="en-GB" dirty="0"/>
          </a:p>
          <a:p>
            <a:pPr marL="0" indent="0" algn="r">
              <a:buNone/>
            </a:pPr>
            <a:r>
              <a:rPr lang="en-GB" dirty="0"/>
              <a:t>                                  ---------The UK National Audit Office (NAO)</a:t>
            </a:r>
          </a:p>
          <a:p>
            <a:endParaRPr lang="en-GB" dirty="0"/>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712992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C95927B5-EF19-40D3-9F24-925C1DBE3E8A}"/>
              </a:ext>
            </a:extLst>
          </p:cNvPr>
          <p:cNvGraphicFramePr/>
          <p:nvPr>
            <p:extLst>
              <p:ext uri="{D42A27DB-BD31-4B8C-83A1-F6EECF244321}">
                <p14:modId xmlns:p14="http://schemas.microsoft.com/office/powerpoint/2010/main" val="3142873241"/>
              </p:ext>
            </p:extLst>
          </p:nvPr>
        </p:nvGraphicFramePr>
        <p:xfrm>
          <a:off x="277091" y="249382"/>
          <a:ext cx="11914909" cy="6608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442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FINDINGS: LO</a:t>
            </a:r>
            <a:r>
              <a:rPr lang="en-US" altLang="zh-CN" dirty="0" err="1"/>
              <a:t>cal</a:t>
            </a:r>
            <a:r>
              <a:rPr lang="en-US" altLang="zh-CN" dirty="0"/>
              <a:t> authority</a:t>
            </a:r>
            <a:endParaRPr lang="zh-CN"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052" y="152400"/>
            <a:ext cx="11044279" cy="663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creenshot_2018-10-02 ImpacTeam_logo pdf copy.png">
            <a:extLst>
              <a:ext uri="{FF2B5EF4-FFF2-40B4-BE49-F238E27FC236}">
                <a16:creationId xmlns:a16="http://schemas.microsoft.com/office/drawing/2014/main" xmlns="" id="{13421D3B-0282-BC4E-9D8A-8FE71AB75FC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595FB275-A9A2-EC43-B015-D55CC9D26A4E}"/>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372322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zh-CN" dirty="0"/>
              <a:t>FINDINGS: LO</a:t>
            </a:r>
            <a:r>
              <a:rPr lang="en-US" altLang="zh-CN" dirty="0" err="1"/>
              <a:t>cal</a:t>
            </a:r>
            <a:r>
              <a:rPr lang="en-US" altLang="zh-CN" dirty="0"/>
              <a:t> authority</a:t>
            </a:r>
            <a:endParaRPr lang="zh-CN" alt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799" y="-71512"/>
            <a:ext cx="11243733" cy="690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Screenshot_2018-10-02 ImpacTeam_logo pdf copy.png">
            <a:extLst>
              <a:ext uri="{FF2B5EF4-FFF2-40B4-BE49-F238E27FC236}">
                <a16:creationId xmlns:a16="http://schemas.microsoft.com/office/drawing/2014/main" xmlns="" id="{BAC4DABB-3473-CF45-8137-1D4705FF56E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EC01EE91-01B5-EC46-A54C-9F38489076D4}"/>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67682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F0B7983F-7ABA-5041-830A-5B39420B5E74}"/>
              </a:ext>
            </a:extLst>
          </p:cNvPr>
          <p:cNvGraphicFramePr>
            <a:graphicFrameLocks/>
          </p:cNvGraphicFramePr>
          <p:nvPr>
            <p:extLst>
              <p:ext uri="{D42A27DB-BD31-4B8C-83A1-F6EECF244321}">
                <p14:modId xmlns:p14="http://schemas.microsoft.com/office/powerpoint/2010/main" val="1959117655"/>
              </p:ext>
            </p:extLst>
          </p:nvPr>
        </p:nvGraphicFramePr>
        <p:xfrm>
          <a:off x="249381" y="387927"/>
          <a:ext cx="11610109" cy="6262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77997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Screenshot_2018-10-02 ImpacTeam_logo pdf copy.png">
            <a:extLst>
              <a:ext uri="{FF2B5EF4-FFF2-40B4-BE49-F238E27FC236}">
                <a16:creationId xmlns:a16="http://schemas.microsoft.com/office/drawing/2014/main" xmlns="" id="{2F8715A6-8101-6944-97B2-D6D799FBDD53}"/>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6" name="Picture 5">
            <a:extLst>
              <a:ext uri="{FF2B5EF4-FFF2-40B4-BE49-F238E27FC236}">
                <a16:creationId xmlns:a16="http://schemas.microsoft.com/office/drawing/2014/main" xmlns="" id="{E58327FB-DE4E-1741-AB84-46AAB685ACC7}"/>
              </a:ext>
            </a:extLst>
          </p:cNvPr>
          <p:cNvPicPr>
            <a:picLocks noChangeAspect="1"/>
          </p:cNvPicPr>
          <p:nvPr/>
        </p:nvPicPr>
        <p:blipFill>
          <a:blip r:embed="rId4"/>
          <a:stretch>
            <a:fillRect/>
          </a:stretch>
        </p:blipFill>
        <p:spPr>
          <a:xfrm>
            <a:off x="11158218" y="5915556"/>
            <a:ext cx="817789" cy="817789"/>
          </a:xfrm>
          <a:prstGeom prst="rect">
            <a:avLst/>
          </a:prstGeom>
        </p:spPr>
      </p:pic>
      <p:graphicFrame>
        <p:nvGraphicFramePr>
          <p:cNvPr id="4" name="内容占位符 3"/>
          <p:cNvGraphicFramePr>
            <a:graphicFrameLocks noGrp="1"/>
          </p:cNvGraphicFramePr>
          <p:nvPr>
            <p:ph idx="1"/>
            <p:extLst>
              <p:ext uri="{D42A27DB-BD31-4B8C-83A1-F6EECF244321}">
                <p14:modId xmlns:p14="http://schemas.microsoft.com/office/powerpoint/2010/main" val="3528812684"/>
              </p:ext>
            </p:extLst>
          </p:nvPr>
        </p:nvGraphicFramePr>
        <p:xfrm>
          <a:off x="190501" y="190500"/>
          <a:ext cx="11785506" cy="65428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98120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425822879"/>
              </p:ext>
            </p:extLst>
          </p:nvPr>
        </p:nvGraphicFramePr>
        <p:xfrm>
          <a:off x="952499" y="266701"/>
          <a:ext cx="10891519" cy="6172199"/>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Screenshot_2018-10-02 ImpacTeam_logo pdf copy.png">
            <a:extLst>
              <a:ext uri="{FF2B5EF4-FFF2-40B4-BE49-F238E27FC236}">
                <a16:creationId xmlns:a16="http://schemas.microsoft.com/office/drawing/2014/main" xmlns="" id="{CAC235DE-1A48-4649-B12F-5111B7D9A3D3}"/>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6" name="Picture 5">
            <a:extLst>
              <a:ext uri="{FF2B5EF4-FFF2-40B4-BE49-F238E27FC236}">
                <a16:creationId xmlns:a16="http://schemas.microsoft.com/office/drawing/2014/main" xmlns="" id="{6A285AB3-BEBE-9141-B5C9-C0CF7792A4C0}"/>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400275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222805952"/>
              </p:ext>
            </p:extLst>
          </p:nvPr>
        </p:nvGraphicFramePr>
        <p:xfrm>
          <a:off x="1700396" y="219486"/>
          <a:ext cx="8766952" cy="6397959"/>
        </p:xfrm>
        <a:graphic>
          <a:graphicData uri="http://schemas.openxmlformats.org/drawingml/2006/table">
            <a:tbl>
              <a:tblPr firstRow="1" bandRow="1">
                <a:tableStyleId>{5940675A-B579-460E-94D1-54222C63F5DA}</a:tableStyleId>
              </a:tblPr>
              <a:tblGrid>
                <a:gridCol w="1058386">
                  <a:extLst>
                    <a:ext uri="{9D8B030D-6E8A-4147-A177-3AD203B41FA5}">
                      <a16:colId xmlns:a16="http://schemas.microsoft.com/office/drawing/2014/main" xmlns="" val="20000"/>
                    </a:ext>
                  </a:extLst>
                </a:gridCol>
                <a:gridCol w="3245712">
                  <a:extLst>
                    <a:ext uri="{9D8B030D-6E8A-4147-A177-3AD203B41FA5}">
                      <a16:colId xmlns:a16="http://schemas.microsoft.com/office/drawing/2014/main" xmlns="" val="20001"/>
                    </a:ext>
                  </a:extLst>
                </a:gridCol>
                <a:gridCol w="1128943">
                  <a:extLst>
                    <a:ext uri="{9D8B030D-6E8A-4147-A177-3AD203B41FA5}">
                      <a16:colId xmlns:a16="http://schemas.microsoft.com/office/drawing/2014/main" xmlns="" val="20002"/>
                    </a:ext>
                  </a:extLst>
                </a:gridCol>
                <a:gridCol w="1622856">
                  <a:extLst>
                    <a:ext uri="{9D8B030D-6E8A-4147-A177-3AD203B41FA5}">
                      <a16:colId xmlns:a16="http://schemas.microsoft.com/office/drawing/2014/main" xmlns="" val="20003"/>
                    </a:ext>
                  </a:extLst>
                </a:gridCol>
                <a:gridCol w="1711055">
                  <a:extLst>
                    <a:ext uri="{9D8B030D-6E8A-4147-A177-3AD203B41FA5}">
                      <a16:colId xmlns:a16="http://schemas.microsoft.com/office/drawing/2014/main" xmlns="" val="20004"/>
                    </a:ext>
                  </a:extLst>
                </a:gridCol>
              </a:tblGrid>
              <a:tr h="255649">
                <a:tc gridSpan="2">
                  <a:txBody>
                    <a:bodyPr/>
                    <a:lstStyle/>
                    <a:p>
                      <a:pPr algn="ctr">
                        <a:lnSpc>
                          <a:spcPct val="100000"/>
                        </a:lnSpc>
                        <a:spcAft>
                          <a:spcPts val="0"/>
                        </a:spcAft>
                      </a:pPr>
                      <a:r>
                        <a:rPr lang="en-GB" sz="2000" b="1" dirty="0">
                          <a:effectLst/>
                        </a:rPr>
                        <a:t> </a:t>
                      </a:r>
                      <a:endParaRPr lang="en-GB" sz="2000" b="1" dirty="0">
                        <a:effectLst/>
                        <a:latin typeface="Garamond"/>
                        <a:ea typeface="Times New Roman"/>
                        <a:cs typeface="Times New Roman"/>
                      </a:endParaRPr>
                    </a:p>
                  </a:txBody>
                  <a:tcPr marL="68580" marR="68580" marT="0" marB="0"/>
                </a:tc>
                <a:tc hMerge="1">
                  <a:txBody>
                    <a:bodyPr/>
                    <a:lstStyle/>
                    <a:p>
                      <a:endParaRPr lang="en-US"/>
                    </a:p>
                  </a:txBody>
                  <a:tcPr/>
                </a:tc>
                <a:tc>
                  <a:txBody>
                    <a:bodyPr/>
                    <a:lstStyle/>
                    <a:p>
                      <a:pPr algn="ctr">
                        <a:lnSpc>
                          <a:spcPct val="100000"/>
                        </a:lnSpc>
                        <a:spcAft>
                          <a:spcPts val="0"/>
                        </a:spcAft>
                      </a:pPr>
                      <a:r>
                        <a:rPr lang="en-GB" sz="2000" b="1">
                          <a:effectLst/>
                        </a:rPr>
                        <a:t>Model 1</a:t>
                      </a:r>
                      <a:endParaRPr lang="en-GB" sz="2000" b="1">
                        <a:effectLst/>
                        <a:latin typeface="Garamond"/>
                        <a:ea typeface="Times New Roman"/>
                        <a:cs typeface="Times New Roman"/>
                      </a:endParaRPr>
                    </a:p>
                  </a:txBody>
                  <a:tcPr marL="68580" marR="68580" marT="0" marB="0"/>
                </a:tc>
                <a:tc>
                  <a:txBody>
                    <a:bodyPr/>
                    <a:lstStyle/>
                    <a:p>
                      <a:pPr algn="ctr">
                        <a:lnSpc>
                          <a:spcPct val="100000"/>
                        </a:lnSpc>
                        <a:spcAft>
                          <a:spcPts val="0"/>
                        </a:spcAft>
                      </a:pPr>
                      <a:r>
                        <a:rPr lang="en-GB" sz="2000" b="1">
                          <a:effectLst/>
                        </a:rPr>
                        <a:t>Model 2</a:t>
                      </a:r>
                      <a:endParaRPr lang="en-GB" sz="2000" b="1">
                        <a:effectLst/>
                        <a:latin typeface="Garamond"/>
                        <a:ea typeface="Times New Roman"/>
                        <a:cs typeface="Times New Roman"/>
                      </a:endParaRPr>
                    </a:p>
                  </a:txBody>
                  <a:tcPr marL="68580" marR="68580" marT="0" marB="0"/>
                </a:tc>
                <a:tc>
                  <a:txBody>
                    <a:bodyPr/>
                    <a:lstStyle/>
                    <a:p>
                      <a:pPr algn="ctr">
                        <a:lnSpc>
                          <a:spcPct val="100000"/>
                        </a:lnSpc>
                        <a:spcAft>
                          <a:spcPts val="0"/>
                        </a:spcAft>
                      </a:pPr>
                      <a:r>
                        <a:rPr lang="en-GB" sz="2000" b="1" dirty="0">
                          <a:effectLst/>
                        </a:rPr>
                        <a:t>Model 3</a:t>
                      </a:r>
                      <a:endParaRPr lang="en-GB" sz="2000" b="1" dirty="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0"/>
                  </a:ext>
                </a:extLst>
              </a:tr>
              <a:tr h="409038">
                <a:tc gridSpan="2">
                  <a:txBody>
                    <a:bodyPr/>
                    <a:lstStyle/>
                    <a:p>
                      <a:pPr algn="ctr">
                        <a:lnSpc>
                          <a:spcPct val="100000"/>
                        </a:lnSpc>
                        <a:spcAft>
                          <a:spcPts val="0"/>
                        </a:spcAft>
                      </a:pPr>
                      <a:r>
                        <a:rPr lang="en-GB" sz="2000" dirty="0">
                          <a:effectLst/>
                        </a:rPr>
                        <a:t>ADFs occurring in Essex in 2016:</a:t>
                      </a:r>
                      <a:endParaRPr lang="en-GB" sz="2000" dirty="0">
                        <a:effectLst/>
                        <a:latin typeface="Garamond"/>
                        <a:ea typeface="Times New Roman"/>
                        <a:cs typeface="Times New Roman"/>
                      </a:endParaRPr>
                    </a:p>
                  </a:txBody>
                  <a:tcPr marL="68580" marR="68580" marT="0" marB="0"/>
                </a:tc>
                <a:tc hMerge="1">
                  <a:txBody>
                    <a:bodyPr/>
                    <a:lstStyle/>
                    <a:p>
                      <a:endParaRPr lang="en-US"/>
                    </a:p>
                  </a:txBody>
                  <a:tcPr/>
                </a:tc>
                <a:tc>
                  <a:txBody>
                    <a:bodyPr/>
                    <a:lstStyle/>
                    <a:p>
                      <a:pPr algn="ctr">
                        <a:lnSpc>
                          <a:spcPct val="100000"/>
                        </a:lnSpc>
                        <a:spcAft>
                          <a:spcPts val="0"/>
                        </a:spcAft>
                      </a:pPr>
                      <a:r>
                        <a:rPr lang="en-GB" sz="2000" dirty="0">
                          <a:effectLst/>
                        </a:rPr>
                        <a:t>(all ADFs)</a:t>
                      </a:r>
                      <a:endParaRPr lang="en-GB" sz="2000" dirty="0">
                        <a:effectLst/>
                        <a:latin typeface="Garamond"/>
                        <a:ea typeface="Times New Roman"/>
                        <a:cs typeface="Times New Roman"/>
                      </a:endParaRPr>
                    </a:p>
                  </a:txBody>
                  <a:tcPr marL="68580" marR="68580" marT="0" marB="0"/>
                </a:tc>
                <a:tc>
                  <a:txBody>
                    <a:bodyPr/>
                    <a:lstStyle/>
                    <a:p>
                      <a:pPr algn="ctr">
                        <a:lnSpc>
                          <a:spcPct val="100000"/>
                        </a:lnSpc>
                        <a:spcAft>
                          <a:spcPts val="0"/>
                        </a:spcAft>
                      </a:pPr>
                      <a:r>
                        <a:rPr lang="en-GB" sz="2000" dirty="0">
                          <a:effectLst/>
                        </a:rPr>
                        <a:t>(kitchen ADFs)</a:t>
                      </a:r>
                      <a:endParaRPr lang="en-GB" sz="2000" dirty="0">
                        <a:effectLst/>
                        <a:latin typeface="Garamond"/>
                        <a:ea typeface="Times New Roman"/>
                        <a:cs typeface="Times New Roman"/>
                      </a:endParaRPr>
                    </a:p>
                  </a:txBody>
                  <a:tcPr marL="68580" marR="68580" marT="0" marB="0"/>
                </a:tc>
                <a:tc>
                  <a:txBody>
                    <a:bodyPr/>
                    <a:lstStyle/>
                    <a:p>
                      <a:pPr algn="ctr">
                        <a:lnSpc>
                          <a:spcPct val="100000"/>
                        </a:lnSpc>
                        <a:spcAft>
                          <a:spcPts val="0"/>
                        </a:spcAft>
                      </a:pPr>
                      <a:r>
                        <a:rPr lang="en-GB" sz="2000" dirty="0">
                          <a:effectLst/>
                        </a:rPr>
                        <a:t>(smoking ADFs)</a:t>
                      </a:r>
                      <a:endParaRPr lang="en-GB" sz="2000" dirty="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1"/>
                  </a:ext>
                </a:extLst>
              </a:tr>
              <a:tr h="635074">
                <a:tc>
                  <a:txBody>
                    <a:bodyPr/>
                    <a:lstStyle/>
                    <a:p>
                      <a:pPr>
                        <a:lnSpc>
                          <a:spcPct val="100000"/>
                        </a:lnSpc>
                        <a:spcAft>
                          <a:spcPts val="0"/>
                        </a:spcAft>
                      </a:pPr>
                      <a:r>
                        <a:rPr lang="en-GB" sz="2000" dirty="0">
                          <a:effectLst/>
                        </a:rPr>
                        <a:t>Group 1</a:t>
                      </a:r>
                      <a:endParaRPr lang="en-GB" sz="2000" dirty="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Households on low incomes living in social housing</a:t>
                      </a:r>
                      <a:r>
                        <a:rPr lang="en-GB" sz="2000" baseline="0" dirty="0">
                          <a:effectLst/>
                        </a:rPr>
                        <a:t> </a:t>
                      </a:r>
                    </a:p>
                    <a:p>
                      <a:pPr>
                        <a:lnSpc>
                          <a:spcPct val="100000"/>
                        </a:lnSpc>
                        <a:spcAft>
                          <a:spcPts val="0"/>
                        </a:spcAft>
                      </a:pPr>
                      <a:r>
                        <a:rPr lang="en-GB" sz="2000" dirty="0">
                          <a:effectLst/>
                        </a:rPr>
                        <a:t>(</a:t>
                      </a:r>
                      <a:r>
                        <a:rPr lang="en-GB" sz="2000" i="1" dirty="0">
                          <a:effectLst/>
                        </a:rPr>
                        <a:t>K51, N61, O68, O69</a:t>
                      </a:r>
                      <a:r>
                        <a:rPr lang="en-GB" sz="2000" dirty="0">
                          <a:effectLst/>
                        </a:rPr>
                        <a:t>)</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1.281***</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dirty="0">
                          <a:effectLst/>
                        </a:rPr>
                        <a:t>1.380***</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dirty="0">
                          <a:effectLst/>
                        </a:rPr>
                        <a:t>1.332***</a:t>
                      </a:r>
                      <a:endParaRPr lang="en-GB" sz="2000" dirty="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2"/>
                  </a:ext>
                </a:extLst>
              </a:tr>
              <a:tr h="472452">
                <a:tc>
                  <a:txBody>
                    <a:bodyPr/>
                    <a:lstStyle/>
                    <a:p>
                      <a:pPr>
                        <a:lnSpc>
                          <a:spcPct val="100000"/>
                        </a:lnSpc>
                        <a:spcAft>
                          <a:spcPts val="0"/>
                        </a:spcAft>
                      </a:pPr>
                      <a:r>
                        <a:rPr lang="en-GB" sz="2000">
                          <a:effectLst/>
                        </a:rPr>
                        <a:t>Group 2</a:t>
                      </a:r>
                      <a:endParaRPr lang="en-GB" sz="200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Transient singles</a:t>
                      </a:r>
                      <a:r>
                        <a:rPr lang="en-GB" sz="2000" baseline="0" dirty="0">
                          <a:effectLst/>
                        </a:rPr>
                        <a:t> </a:t>
                      </a:r>
                      <a:r>
                        <a:rPr lang="en-GB" sz="2000" dirty="0">
                          <a:effectLst/>
                        </a:rPr>
                        <a:t>(</a:t>
                      </a:r>
                      <a:r>
                        <a:rPr lang="en-GB" sz="2000" i="1" dirty="0">
                          <a:effectLst/>
                        </a:rPr>
                        <a:t>G33, I43</a:t>
                      </a:r>
                      <a:r>
                        <a:rPr lang="en-GB" sz="2000" dirty="0">
                          <a:effectLst/>
                        </a:rPr>
                        <a:t>)</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dirty="0">
                          <a:effectLst/>
                        </a:rPr>
                        <a:t>1.072***</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0.908***</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1.113**</a:t>
                      </a:r>
                      <a:endParaRPr lang="en-GB" sz="200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3"/>
                  </a:ext>
                </a:extLst>
              </a:tr>
              <a:tr h="586017">
                <a:tc>
                  <a:txBody>
                    <a:bodyPr/>
                    <a:lstStyle/>
                    <a:p>
                      <a:pPr>
                        <a:lnSpc>
                          <a:spcPct val="100000"/>
                        </a:lnSpc>
                        <a:spcAft>
                          <a:spcPts val="0"/>
                        </a:spcAft>
                      </a:pPr>
                      <a:r>
                        <a:rPr lang="en-GB" sz="2000">
                          <a:effectLst/>
                        </a:rPr>
                        <a:t>Group 3</a:t>
                      </a:r>
                      <a:endParaRPr lang="en-GB" sz="200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Poorer older householders living in social housing</a:t>
                      </a:r>
                      <a:r>
                        <a:rPr lang="en-GB" sz="2000" baseline="0" dirty="0">
                          <a:effectLst/>
                        </a:rPr>
                        <a:t> </a:t>
                      </a:r>
                      <a:r>
                        <a:rPr lang="en-GB" sz="2000" dirty="0">
                          <a:effectLst/>
                        </a:rPr>
                        <a:t>(</a:t>
                      </a:r>
                      <a:r>
                        <a:rPr lang="en-GB" sz="2000" i="1" dirty="0">
                          <a:effectLst/>
                        </a:rPr>
                        <a:t>M</a:t>
                      </a:r>
                      <a:r>
                        <a:rPr lang="en-GB" sz="2000" dirty="0">
                          <a:effectLst/>
                        </a:rPr>
                        <a:t>)</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0.877**</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0.831**</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0.930**</a:t>
                      </a:r>
                      <a:endParaRPr lang="en-GB" sz="200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4"/>
                  </a:ext>
                </a:extLst>
              </a:tr>
              <a:tr h="708679">
                <a:tc>
                  <a:txBody>
                    <a:bodyPr/>
                    <a:lstStyle/>
                    <a:p>
                      <a:pPr>
                        <a:lnSpc>
                          <a:spcPct val="100000"/>
                        </a:lnSpc>
                        <a:spcAft>
                          <a:spcPts val="0"/>
                        </a:spcAft>
                      </a:pPr>
                      <a:r>
                        <a:rPr lang="en-GB" sz="2000" dirty="0">
                          <a:effectLst/>
                        </a:rPr>
                        <a:t>Group 4</a:t>
                      </a:r>
                      <a:endParaRPr lang="en-GB" sz="2000" dirty="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Couples and young singles in modern starter homes</a:t>
                      </a:r>
                      <a:r>
                        <a:rPr lang="en-GB" sz="2000" baseline="0" dirty="0">
                          <a:effectLst/>
                        </a:rPr>
                        <a:t> </a:t>
                      </a:r>
                    </a:p>
                    <a:p>
                      <a:pPr>
                        <a:lnSpc>
                          <a:spcPct val="100000"/>
                        </a:lnSpc>
                        <a:spcAft>
                          <a:spcPts val="0"/>
                        </a:spcAft>
                      </a:pPr>
                      <a:r>
                        <a:rPr lang="en-GB" sz="2000" dirty="0">
                          <a:effectLst/>
                        </a:rPr>
                        <a:t>(</a:t>
                      </a:r>
                      <a:r>
                        <a:rPr lang="en-GB" sz="2000" i="1" dirty="0">
                          <a:effectLst/>
                        </a:rPr>
                        <a:t>H36, H37</a:t>
                      </a:r>
                      <a:r>
                        <a:rPr lang="en-GB" sz="2000" dirty="0">
                          <a:effectLst/>
                        </a:rPr>
                        <a:t>)</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0.924*</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0.906**</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dirty="0">
                          <a:effectLst/>
                        </a:rPr>
                        <a:t>1.040***</a:t>
                      </a:r>
                      <a:endParaRPr lang="en-GB" sz="2000" dirty="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5"/>
                  </a:ext>
                </a:extLst>
              </a:tr>
              <a:tr h="708679">
                <a:tc>
                  <a:txBody>
                    <a:bodyPr/>
                    <a:lstStyle/>
                    <a:p>
                      <a:pPr>
                        <a:lnSpc>
                          <a:spcPct val="100000"/>
                        </a:lnSpc>
                        <a:spcAft>
                          <a:spcPts val="0"/>
                        </a:spcAft>
                      </a:pPr>
                      <a:r>
                        <a:rPr lang="en-GB" sz="2000">
                          <a:effectLst/>
                        </a:rPr>
                        <a:t>Group 5</a:t>
                      </a:r>
                      <a:endParaRPr lang="en-GB" sz="200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Owner occupiers in older style housing</a:t>
                      </a:r>
                      <a:r>
                        <a:rPr lang="en-GB" sz="2000" baseline="0" dirty="0">
                          <a:effectLst/>
                        </a:rPr>
                        <a:t> </a:t>
                      </a:r>
                      <a:r>
                        <a:rPr lang="en-GB" sz="2000" dirty="0">
                          <a:effectLst/>
                        </a:rPr>
                        <a:t>(</a:t>
                      </a:r>
                      <a:r>
                        <a:rPr lang="en-GB" sz="2000" i="1" dirty="0">
                          <a:effectLst/>
                        </a:rPr>
                        <a:t>J45, J46</a:t>
                      </a:r>
                      <a:r>
                        <a:rPr lang="en-GB" sz="2000" dirty="0">
                          <a:effectLst/>
                        </a:rPr>
                        <a:t>)</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0.827**</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0.608*</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0.985**</a:t>
                      </a:r>
                      <a:endParaRPr lang="en-GB" sz="200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6"/>
                  </a:ext>
                </a:extLst>
              </a:tr>
              <a:tr h="944905">
                <a:tc>
                  <a:txBody>
                    <a:bodyPr/>
                    <a:lstStyle/>
                    <a:p>
                      <a:pPr>
                        <a:lnSpc>
                          <a:spcPct val="100000"/>
                        </a:lnSpc>
                        <a:spcAft>
                          <a:spcPts val="0"/>
                        </a:spcAft>
                      </a:pPr>
                      <a:r>
                        <a:rPr lang="en-GB" sz="2000">
                          <a:effectLst/>
                        </a:rPr>
                        <a:t>Group 6</a:t>
                      </a:r>
                      <a:endParaRPr lang="en-GB" sz="200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Wealthier older householders living in more rural locations and on the edges of towns</a:t>
                      </a:r>
                      <a:r>
                        <a:rPr lang="en-GB" sz="2000" baseline="0" dirty="0">
                          <a:effectLst/>
                        </a:rPr>
                        <a:t> </a:t>
                      </a:r>
                      <a:r>
                        <a:rPr lang="en-GB" sz="2000" dirty="0">
                          <a:effectLst/>
                        </a:rPr>
                        <a:t>(</a:t>
                      </a:r>
                      <a:r>
                        <a:rPr lang="en-GB" sz="2000" i="1" dirty="0">
                          <a:effectLst/>
                        </a:rPr>
                        <a:t>A01, A02, B05, D13</a:t>
                      </a:r>
                      <a:r>
                        <a:rPr lang="en-GB" sz="2000" dirty="0">
                          <a:effectLst/>
                        </a:rPr>
                        <a:t>)</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1.199***</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1.068**</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1.040**</a:t>
                      </a:r>
                      <a:endParaRPr lang="en-GB" sz="200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7"/>
                  </a:ext>
                </a:extLst>
              </a:tr>
              <a:tr h="255649">
                <a:tc>
                  <a:txBody>
                    <a:bodyPr/>
                    <a:lstStyle/>
                    <a:p>
                      <a:pPr>
                        <a:lnSpc>
                          <a:spcPct val="100000"/>
                        </a:lnSpc>
                        <a:spcAft>
                          <a:spcPts val="0"/>
                        </a:spcAft>
                      </a:pPr>
                      <a:r>
                        <a:rPr lang="en-GB" sz="2000">
                          <a:effectLst/>
                        </a:rPr>
                        <a:t> </a:t>
                      </a:r>
                      <a:endParaRPr lang="en-GB" sz="2000">
                        <a:effectLst/>
                        <a:latin typeface="Garamond"/>
                        <a:ea typeface="Times New Roman"/>
                        <a:cs typeface="Times New Roman"/>
                      </a:endParaRPr>
                    </a:p>
                  </a:txBody>
                  <a:tcPr marL="68580" marR="68580" marT="0" marB="0"/>
                </a:tc>
                <a:tc>
                  <a:txBody>
                    <a:bodyPr/>
                    <a:lstStyle/>
                    <a:p>
                      <a:pPr>
                        <a:lnSpc>
                          <a:spcPct val="100000"/>
                        </a:lnSpc>
                        <a:spcAft>
                          <a:spcPts val="0"/>
                        </a:spcAft>
                      </a:pPr>
                      <a:r>
                        <a:rPr lang="en-GB" sz="2000" dirty="0">
                          <a:effectLst/>
                        </a:rPr>
                        <a:t>Number of observations</a:t>
                      </a:r>
                      <a:endParaRPr lang="en-GB" sz="2000" dirty="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668</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521</a:t>
                      </a:r>
                      <a:endParaRPr lang="en-GB" sz="2000">
                        <a:effectLst/>
                        <a:latin typeface="Garamond"/>
                        <a:ea typeface="Times New Roman"/>
                        <a:cs typeface="Times New Roman"/>
                      </a:endParaRPr>
                    </a:p>
                  </a:txBody>
                  <a:tcPr marL="68580" marR="68580" marT="0" marB="0"/>
                </a:tc>
                <a:tc>
                  <a:txBody>
                    <a:bodyPr/>
                    <a:lstStyle/>
                    <a:p>
                      <a:pPr algn="r">
                        <a:lnSpc>
                          <a:spcPct val="100000"/>
                        </a:lnSpc>
                        <a:spcAft>
                          <a:spcPts val="0"/>
                        </a:spcAft>
                      </a:pPr>
                      <a:r>
                        <a:rPr lang="en-GB" sz="2000">
                          <a:effectLst/>
                        </a:rPr>
                        <a:t>168</a:t>
                      </a:r>
                      <a:endParaRPr lang="en-GB" sz="2000">
                        <a:effectLst/>
                        <a:latin typeface="Garamond"/>
                        <a:ea typeface="Times New Roman"/>
                        <a:cs typeface="Times New Roman"/>
                      </a:endParaRPr>
                    </a:p>
                  </a:txBody>
                  <a:tcPr marL="68580" marR="68580" marT="0" marB="0"/>
                </a:tc>
                <a:extLst>
                  <a:ext uri="{0D108BD9-81ED-4DB2-BD59-A6C34878D82A}">
                    <a16:rowId xmlns:a16="http://schemas.microsoft.com/office/drawing/2014/main" xmlns="" val="10008"/>
                  </a:ext>
                </a:extLst>
              </a:tr>
              <a:tr h="340028">
                <a:tc>
                  <a:txBody>
                    <a:bodyPr/>
                    <a:lstStyle/>
                    <a:p>
                      <a:pPr>
                        <a:lnSpc>
                          <a:spcPct val="100000"/>
                        </a:lnSpc>
                        <a:spcAft>
                          <a:spcPts val="0"/>
                        </a:spcAft>
                      </a:pPr>
                      <a:r>
                        <a:rPr lang="en-GB" sz="2000">
                          <a:effectLst/>
                        </a:rPr>
                        <a:t>Notes:</a:t>
                      </a:r>
                      <a:endParaRPr lang="en-GB" sz="2000">
                        <a:effectLst/>
                        <a:latin typeface="Garamond"/>
                        <a:ea typeface="Times New Roman"/>
                        <a:cs typeface="Times New Roman"/>
                      </a:endParaRPr>
                    </a:p>
                  </a:txBody>
                  <a:tcPr marL="68580" marR="68580" marT="0" marB="0"/>
                </a:tc>
                <a:tc gridSpan="4">
                  <a:txBody>
                    <a:bodyPr/>
                    <a:lstStyle/>
                    <a:p>
                      <a:pPr>
                        <a:lnSpc>
                          <a:spcPct val="100000"/>
                        </a:lnSpc>
                        <a:spcAft>
                          <a:spcPts val="0"/>
                        </a:spcAft>
                      </a:pPr>
                      <a:r>
                        <a:rPr lang="en-GB" sz="2000" dirty="0">
                          <a:effectLst/>
                        </a:rPr>
                        <a:t>** p&lt;0.05; *** p&lt;0.01</a:t>
                      </a:r>
                      <a:endParaRPr lang="en-GB" sz="2000" dirty="0">
                        <a:effectLst/>
                        <a:latin typeface="Garamond"/>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823552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466A4322-A7CA-9149-BF67-EC68FE1517DF}"/>
              </a:ext>
            </a:extLst>
          </p:cNvPr>
          <p:cNvGraphicFramePr>
            <a:graphicFrameLocks noGrp="1"/>
          </p:cNvGraphicFramePr>
          <p:nvPr>
            <p:ph idx="1"/>
            <p:extLst>
              <p:ext uri="{D42A27DB-BD31-4B8C-83A1-F6EECF244321}">
                <p14:modId xmlns:p14="http://schemas.microsoft.com/office/powerpoint/2010/main" val="3707324979"/>
              </p:ext>
            </p:extLst>
          </p:nvPr>
        </p:nvGraphicFramePr>
        <p:xfrm>
          <a:off x="488478" y="442946"/>
          <a:ext cx="11244263" cy="5748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5291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DF15CCD-0B91-5042-A940-E88ED53F856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254" y="1458102"/>
            <a:ext cx="10181967" cy="5140410"/>
          </a:xfrm>
          <a:prstGeom prst="rect">
            <a:avLst/>
          </a:prstGeom>
          <a:noFill/>
          <a:ln>
            <a:noFill/>
          </a:ln>
        </p:spPr>
      </p:pic>
    </p:spTree>
    <p:extLst>
      <p:ext uri="{BB962C8B-B14F-4D97-AF65-F5344CB8AC3E}">
        <p14:creationId xmlns:p14="http://schemas.microsoft.com/office/powerpoint/2010/main" val="12143605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87D48-C846-0141-AC54-84DAC35899EA}"/>
              </a:ext>
            </a:extLst>
          </p:cNvPr>
          <p:cNvSpPr>
            <a:spLocks noGrp="1"/>
          </p:cNvSpPr>
          <p:nvPr>
            <p:ph type="title"/>
          </p:nvPr>
        </p:nvSpPr>
        <p:spPr/>
        <p:txBody>
          <a:bodyPr>
            <a:normAutofit/>
          </a:bodyPr>
          <a:lstStyle/>
          <a:p>
            <a:r>
              <a:rPr lang="en-US" sz="3600" dirty="0"/>
              <a:t>Targeting at-risk Groups to Reduce ADFs</a:t>
            </a:r>
          </a:p>
        </p:txBody>
      </p:sp>
      <p:pic>
        <p:nvPicPr>
          <p:cNvPr id="4" name="Content Placeholder 3">
            <a:extLst>
              <a:ext uri="{FF2B5EF4-FFF2-40B4-BE49-F238E27FC236}">
                <a16:creationId xmlns:a16="http://schemas.microsoft.com/office/drawing/2014/main" xmlns="" id="{ACA00DB9-E3BB-AE48-A5C8-F42D0F609251}"/>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9243" y="1334530"/>
            <a:ext cx="9588843" cy="5214551"/>
          </a:xfrm>
          <a:prstGeom prst="rect">
            <a:avLst/>
          </a:prstGeom>
          <a:noFill/>
          <a:ln>
            <a:noFill/>
          </a:ln>
        </p:spPr>
      </p:pic>
    </p:spTree>
    <p:extLst>
      <p:ext uri="{BB962C8B-B14F-4D97-AF65-F5344CB8AC3E}">
        <p14:creationId xmlns:p14="http://schemas.microsoft.com/office/powerpoint/2010/main" val="96762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Evaluations: Common Concerns</a:t>
            </a:r>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
        <p:nvSpPr>
          <p:cNvPr id="8" name="Content Placeholder 2">
            <a:extLst>
              <a:ext uri="{FF2B5EF4-FFF2-40B4-BE49-F238E27FC236}">
                <a16:creationId xmlns:a16="http://schemas.microsoft.com/office/drawing/2014/main" xmlns="" id="{417EE977-769F-FD41-9FD0-13A2228B6EEC}"/>
              </a:ext>
            </a:extLst>
          </p:cNvPr>
          <p:cNvSpPr txBox="1">
            <a:spLocks/>
          </p:cNvSpPr>
          <p:nvPr/>
        </p:nvSpPr>
        <p:spPr>
          <a:xfrm>
            <a:off x="815788" y="2000936"/>
            <a:ext cx="11245106" cy="38759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n-GB" i="1" dirty="0"/>
              <a:t>Evaluation will divert resources away from the programme.</a:t>
            </a:r>
          </a:p>
          <a:p>
            <a:pPr marL="800100" lvl="1" indent="-342900" algn="just"/>
            <a:r>
              <a:rPr lang="en-GB" sz="1900" dirty="0"/>
              <a:t>Costs:</a:t>
            </a:r>
          </a:p>
          <a:p>
            <a:pPr marL="1485900" lvl="2" indent="-342900" algn="just"/>
            <a:r>
              <a:rPr lang="en-GB" sz="1700" dirty="0"/>
              <a:t>Typically 10%-20% of overall programme budget</a:t>
            </a:r>
          </a:p>
          <a:p>
            <a:pPr marL="800100" lvl="1" indent="-342900" algn="just"/>
            <a:r>
              <a:rPr lang="en-GB" sz="1900" dirty="0"/>
              <a:t>Benefits</a:t>
            </a:r>
          </a:p>
          <a:p>
            <a:pPr marL="1485900" lvl="2" indent="-342900" algn="just"/>
            <a:r>
              <a:rPr lang="en-GB" sz="1700" dirty="0"/>
              <a:t>Streamline resources </a:t>
            </a:r>
          </a:p>
          <a:p>
            <a:pPr marL="1485900" lvl="2" indent="-342900" algn="just"/>
            <a:r>
              <a:rPr lang="en-GB" sz="1700" dirty="0"/>
              <a:t>Focus on “what works” for programme participants</a:t>
            </a:r>
          </a:p>
          <a:p>
            <a:pPr marL="1485900" lvl="2" indent="-342900" algn="just"/>
            <a:r>
              <a:rPr lang="en-GB" sz="1700" dirty="0"/>
              <a:t>Improve outcomes</a:t>
            </a:r>
          </a:p>
          <a:p>
            <a:pPr marL="1485900" lvl="2" indent="-342900" algn="just"/>
            <a:endParaRPr lang="en-GB" sz="1700" dirty="0"/>
          </a:p>
          <a:p>
            <a:pPr marL="342900" indent="-342900" algn="just">
              <a:buFont typeface="Arial" panose="020B0604020202020204" pitchFamily="34" charset="0"/>
              <a:buChar char="•"/>
            </a:pPr>
            <a:r>
              <a:rPr lang="en-GB" i="1" dirty="0"/>
              <a:t>Evaluation will be too complicated. </a:t>
            </a:r>
          </a:p>
          <a:p>
            <a:pPr marL="800100" lvl="1" indent="-342900" algn="just"/>
            <a:r>
              <a:rPr lang="en-GB" sz="1900" dirty="0"/>
              <a:t>Can be simple and straightforward. </a:t>
            </a:r>
          </a:p>
          <a:p>
            <a:pPr marL="800100" lvl="1" indent="-342900" algn="just"/>
            <a:r>
              <a:rPr lang="en-GB" sz="1900" dirty="0"/>
              <a:t>Must be appropriate to a programme's service model, objectives, and resources. </a:t>
            </a:r>
            <a:endParaRPr lang="en-GB" dirty="0"/>
          </a:p>
        </p:txBody>
      </p:sp>
    </p:spTree>
    <p:extLst>
      <p:ext uri="{BB962C8B-B14F-4D97-AF65-F5344CB8AC3E}">
        <p14:creationId xmlns:p14="http://schemas.microsoft.com/office/powerpoint/2010/main" val="7583382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87D48-C846-0141-AC54-84DAC35899EA}"/>
              </a:ext>
            </a:extLst>
          </p:cNvPr>
          <p:cNvSpPr>
            <a:spLocks noGrp="1"/>
          </p:cNvSpPr>
          <p:nvPr>
            <p:ph type="title"/>
          </p:nvPr>
        </p:nvSpPr>
        <p:spPr/>
        <p:txBody>
          <a:bodyPr>
            <a:normAutofit/>
          </a:bodyPr>
          <a:lstStyle/>
          <a:p>
            <a:r>
              <a:rPr lang="en-US" sz="3200" dirty="0"/>
              <a:t>Targeting at-risk Groups to Reduce Injury ADFs</a:t>
            </a:r>
          </a:p>
        </p:txBody>
      </p:sp>
      <p:pic>
        <p:nvPicPr>
          <p:cNvPr id="6" name="Content Placeholder 5">
            <a:extLst>
              <a:ext uri="{FF2B5EF4-FFF2-40B4-BE49-F238E27FC236}">
                <a16:creationId xmlns:a16="http://schemas.microsoft.com/office/drawing/2014/main" xmlns="" id="{34BAE0E9-DDCC-5642-B8E9-F7AD35C6F509}"/>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13254" y="1334530"/>
            <a:ext cx="10181968" cy="5288692"/>
          </a:xfrm>
          <a:prstGeom prst="rect">
            <a:avLst/>
          </a:prstGeom>
          <a:noFill/>
          <a:ln>
            <a:noFill/>
          </a:ln>
        </p:spPr>
      </p:pic>
    </p:spTree>
    <p:extLst>
      <p:ext uri="{BB962C8B-B14F-4D97-AF65-F5344CB8AC3E}">
        <p14:creationId xmlns:p14="http://schemas.microsoft.com/office/powerpoint/2010/main" val="261729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87D48-C846-0141-AC54-84DAC35899EA}"/>
              </a:ext>
            </a:extLst>
          </p:cNvPr>
          <p:cNvSpPr>
            <a:spLocks noGrp="1"/>
          </p:cNvSpPr>
          <p:nvPr>
            <p:ph type="title"/>
          </p:nvPr>
        </p:nvSpPr>
        <p:spPr/>
        <p:txBody>
          <a:bodyPr>
            <a:normAutofit/>
          </a:bodyPr>
          <a:lstStyle/>
          <a:p>
            <a:r>
              <a:rPr lang="en-US" sz="3200" dirty="0"/>
              <a:t>Targeting at-risk Groups to Reduce Kitchen ADFs</a:t>
            </a:r>
          </a:p>
        </p:txBody>
      </p:sp>
      <p:pic>
        <p:nvPicPr>
          <p:cNvPr id="7" name="Content Placeholder 6">
            <a:extLst>
              <a:ext uri="{FF2B5EF4-FFF2-40B4-BE49-F238E27FC236}">
                <a16:creationId xmlns:a16="http://schemas.microsoft.com/office/drawing/2014/main" xmlns="" id="{138AB2E5-A23C-4148-91E0-0568D69859D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2681" y="1285103"/>
            <a:ext cx="10256108" cy="5387546"/>
          </a:xfrm>
          <a:prstGeom prst="rect">
            <a:avLst/>
          </a:prstGeom>
          <a:noFill/>
          <a:ln>
            <a:noFill/>
          </a:ln>
        </p:spPr>
      </p:pic>
    </p:spTree>
    <p:extLst>
      <p:ext uri="{BB962C8B-B14F-4D97-AF65-F5344CB8AC3E}">
        <p14:creationId xmlns:p14="http://schemas.microsoft.com/office/powerpoint/2010/main" val="206634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987D48-C846-0141-AC54-84DAC35899EA}"/>
              </a:ext>
            </a:extLst>
          </p:cNvPr>
          <p:cNvSpPr>
            <a:spLocks noGrp="1"/>
          </p:cNvSpPr>
          <p:nvPr>
            <p:ph type="title"/>
          </p:nvPr>
        </p:nvSpPr>
        <p:spPr/>
        <p:txBody>
          <a:bodyPr>
            <a:normAutofit/>
          </a:bodyPr>
          <a:lstStyle/>
          <a:p>
            <a:r>
              <a:rPr lang="en-US" sz="2600" dirty="0"/>
              <a:t>Targeting at-risk Groups to Reduce Smoking-Related ADFs</a:t>
            </a:r>
          </a:p>
        </p:txBody>
      </p:sp>
      <p:pic>
        <p:nvPicPr>
          <p:cNvPr id="6" name="Content Placeholder 5">
            <a:extLst>
              <a:ext uri="{FF2B5EF4-FFF2-40B4-BE49-F238E27FC236}">
                <a16:creationId xmlns:a16="http://schemas.microsoft.com/office/drawing/2014/main" xmlns="" id="{D7B848EF-F13E-3546-8C0A-2E8CC91C6952}"/>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63388" y="1285104"/>
            <a:ext cx="11050817" cy="5572896"/>
          </a:xfrm>
          <a:prstGeom prst="rect">
            <a:avLst/>
          </a:prstGeom>
          <a:noFill/>
          <a:ln>
            <a:noFill/>
          </a:ln>
        </p:spPr>
      </p:pic>
    </p:spTree>
    <p:extLst>
      <p:ext uri="{BB962C8B-B14F-4D97-AF65-F5344CB8AC3E}">
        <p14:creationId xmlns:p14="http://schemas.microsoft.com/office/powerpoint/2010/main" val="975710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1F7068DB-EB66-BF4C-8BD2-7A95BFEA5BFA}"/>
              </a:ext>
            </a:extLst>
          </p:cNvPr>
          <p:cNvGraphicFramePr>
            <a:graphicFrameLocks noGrp="1"/>
          </p:cNvGraphicFramePr>
          <p:nvPr>
            <p:ph idx="1"/>
            <p:extLst>
              <p:ext uri="{D42A27DB-BD31-4B8C-83A1-F6EECF244321}">
                <p14:modId xmlns:p14="http://schemas.microsoft.com/office/powerpoint/2010/main" val="2423228885"/>
              </p:ext>
            </p:extLst>
          </p:nvPr>
        </p:nvGraphicFramePr>
        <p:xfrm>
          <a:off x="270164" y="1690688"/>
          <a:ext cx="11921835" cy="481402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xmlns="" id="{00D4D853-0180-414F-8D41-DAC871D64064}"/>
              </a:ext>
            </a:extLst>
          </p:cNvPr>
          <p:cNvSpPr>
            <a:spLocks noGrp="1"/>
          </p:cNvSpPr>
          <p:nvPr>
            <p:ph type="title"/>
          </p:nvPr>
        </p:nvSpPr>
        <p:spPr>
          <a:xfrm>
            <a:off x="663388" y="365125"/>
            <a:ext cx="11245106" cy="1325563"/>
          </a:xfrm>
        </p:spPr>
        <p:txBody>
          <a:bodyPr>
            <a:normAutofit/>
          </a:bodyPr>
          <a:lstStyle/>
          <a:p>
            <a:r>
              <a:rPr lang="en-US" sz="3200" dirty="0"/>
              <a:t>How each Group Prefers to </a:t>
            </a:r>
            <a:r>
              <a:rPr lang="en-US" sz="3200"/>
              <a:t>Receive Information</a:t>
            </a:r>
            <a:endParaRPr lang="en-US" sz="3200" dirty="0"/>
          </a:p>
        </p:txBody>
      </p:sp>
    </p:spTree>
    <p:extLst>
      <p:ext uri="{BB962C8B-B14F-4D97-AF65-F5344CB8AC3E}">
        <p14:creationId xmlns:p14="http://schemas.microsoft.com/office/powerpoint/2010/main" val="1722331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Example </a:t>
            </a:r>
            <a:r>
              <a:rPr lang="en-US" sz="3200" dirty="0" err="1"/>
              <a:t>Programme</a:t>
            </a:r>
            <a:r>
              <a:rPr lang="en-US" sz="3200" dirty="0"/>
              <a:t> Evaluation:</a:t>
            </a:r>
            <a:br>
              <a:rPr lang="en-US" sz="3200" dirty="0"/>
            </a:br>
            <a:r>
              <a:rPr lang="en-US" sz="3200" dirty="0"/>
              <a:t>Parish Safety Volunteers (PSV)</a:t>
            </a:r>
          </a:p>
        </p:txBody>
      </p:sp>
      <p:sp>
        <p:nvSpPr>
          <p:cNvPr id="3" name="Content Placeholder 2"/>
          <p:cNvSpPr>
            <a:spLocks noGrp="1"/>
          </p:cNvSpPr>
          <p:nvPr>
            <p:ph idx="1"/>
          </p:nvPr>
        </p:nvSpPr>
        <p:spPr/>
        <p:txBody>
          <a:bodyPr>
            <a:noAutofit/>
          </a:bodyPr>
          <a:lstStyle/>
          <a:p>
            <a:r>
              <a:rPr lang="en-US" dirty="0"/>
              <a:t>Pilot project, </a:t>
            </a:r>
            <a:r>
              <a:rPr lang="en-GB" dirty="0"/>
              <a:t>Essex County Fire and Rescue Services (ECFRS) &amp; Essex Police (EP)</a:t>
            </a:r>
          </a:p>
          <a:p>
            <a:pPr lvl="1"/>
            <a:r>
              <a:rPr lang="en-GB" sz="1800" dirty="0"/>
              <a:t>Offsetting budget restrictions &amp; organizational change by enlisting volunteers to deliver high quality emergency prevention support.</a:t>
            </a:r>
          </a:p>
          <a:p>
            <a:r>
              <a:rPr lang="en-US" dirty="0"/>
              <a:t>Volunteers </a:t>
            </a:r>
          </a:p>
          <a:p>
            <a:pPr lvl="1"/>
            <a:r>
              <a:rPr lang="en-US" sz="1800" dirty="0"/>
              <a:t>Visited at-risk local homes and reviewed and informed households on fire and burglary safety </a:t>
            </a:r>
          </a:p>
          <a:p>
            <a:pPr lvl="1"/>
            <a:r>
              <a:rPr lang="en-US" sz="1800" dirty="0"/>
              <a:t>Empowered to refer to other services</a:t>
            </a:r>
          </a:p>
          <a:p>
            <a:pPr lvl="1"/>
            <a:r>
              <a:rPr lang="en-US" sz="1800" dirty="0"/>
              <a:t>Visit 240 homes in 10 months</a:t>
            </a:r>
          </a:p>
          <a:p>
            <a:pPr lvl="1"/>
            <a:endParaRPr lang="en-US" sz="1800" dirty="0"/>
          </a:p>
          <a:p>
            <a:pPr marL="0" indent="0">
              <a:buNone/>
            </a:pPr>
            <a:endParaRPr lang="en-US" dirty="0"/>
          </a:p>
        </p:txBody>
      </p:sp>
      <p:pic>
        <p:nvPicPr>
          <p:cNvPr id="4" name="Picture 3">
            <a:extLst>
              <a:ext uri="{FF2B5EF4-FFF2-40B4-BE49-F238E27FC236}">
                <a16:creationId xmlns:a16="http://schemas.microsoft.com/office/drawing/2014/main" xmlns="" id="{374471D0-768A-A54E-9EC0-1A6BA9010F0F}"/>
              </a:ext>
            </a:extLst>
          </p:cNvPr>
          <p:cNvPicPr>
            <a:picLocks noChangeAspect="1"/>
          </p:cNvPicPr>
          <p:nvPr/>
        </p:nvPicPr>
        <p:blipFill>
          <a:blip r:embed="rId3"/>
          <a:stretch>
            <a:fillRect/>
          </a:stretch>
        </p:blipFill>
        <p:spPr>
          <a:xfrm>
            <a:off x="8285018" y="4594723"/>
            <a:ext cx="3524438" cy="1903059"/>
          </a:xfrm>
          <a:prstGeom prst="rect">
            <a:avLst/>
          </a:prstGeom>
        </p:spPr>
      </p:pic>
    </p:spTree>
    <p:extLst>
      <p:ext uri="{BB962C8B-B14F-4D97-AF65-F5344CB8AC3E}">
        <p14:creationId xmlns:p14="http://schemas.microsoft.com/office/powerpoint/2010/main" val="3649355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a:t>
            </a:r>
          </a:p>
        </p:txBody>
      </p:sp>
      <p:sp>
        <p:nvSpPr>
          <p:cNvPr id="3" name="Content Placeholder 2"/>
          <p:cNvSpPr>
            <a:spLocks noGrp="1"/>
          </p:cNvSpPr>
          <p:nvPr>
            <p:ph idx="1"/>
          </p:nvPr>
        </p:nvSpPr>
        <p:spPr>
          <a:xfrm>
            <a:off x="2153541" y="2624874"/>
            <a:ext cx="7890763" cy="3073220"/>
          </a:xfrm>
        </p:spPr>
        <p:txBody>
          <a:bodyPr>
            <a:noAutofit/>
          </a:bodyPr>
          <a:lstStyle/>
          <a:p>
            <a:r>
              <a:rPr lang="en-US" dirty="0"/>
              <a:t>Difference-in-difference regression analysis</a:t>
            </a:r>
          </a:p>
          <a:p>
            <a:r>
              <a:rPr lang="en-US" dirty="0"/>
              <a:t>2 dimensions: time and treatment</a:t>
            </a:r>
          </a:p>
          <a:p>
            <a:r>
              <a:rPr lang="en-US" dirty="0"/>
              <a:t>4 comparison groups: </a:t>
            </a:r>
          </a:p>
          <a:p>
            <a:endParaRPr lang="en-US" dirty="0"/>
          </a:p>
          <a:p>
            <a:pPr lvl="1"/>
            <a:endParaRPr lang="en-US" sz="1800" dirty="0"/>
          </a:p>
          <a:p>
            <a:pPr lvl="1"/>
            <a:endParaRPr lang="en-US" sz="1800" dirty="0"/>
          </a:p>
          <a:p>
            <a:r>
              <a:rPr lang="en-US" dirty="0"/>
              <a:t>Estimation equation:  </a:t>
            </a:r>
            <a:r>
              <a:rPr lang="en-US" i="1" dirty="0" err="1"/>
              <a:t>y</a:t>
            </a:r>
            <a:r>
              <a:rPr lang="en-US" i="1" baseline="-25000" dirty="0" err="1"/>
              <a:t>it</a:t>
            </a:r>
            <a:r>
              <a:rPr lang="en-US" i="1" dirty="0"/>
              <a:t>=b</a:t>
            </a:r>
            <a:r>
              <a:rPr lang="en-US" i="1" baseline="-25000" dirty="0"/>
              <a:t>0</a:t>
            </a:r>
            <a:r>
              <a:rPr lang="en-US" i="1" dirty="0"/>
              <a:t>+b</a:t>
            </a:r>
            <a:r>
              <a:rPr lang="en-US" i="1" baseline="-25000" dirty="0"/>
              <a:t>i</a:t>
            </a:r>
            <a:r>
              <a:rPr lang="en-US" i="1" dirty="0"/>
              <a:t>x</a:t>
            </a:r>
            <a:r>
              <a:rPr lang="en-US" i="1" baseline="-25000" dirty="0"/>
              <a:t>i</a:t>
            </a:r>
            <a:r>
              <a:rPr lang="en-US" i="1" dirty="0"/>
              <a:t>+b</a:t>
            </a:r>
            <a:r>
              <a:rPr lang="en-US" i="1" baseline="-25000" dirty="0"/>
              <a:t>2</a:t>
            </a:r>
            <a:r>
              <a:rPr lang="en-US" i="1" dirty="0"/>
              <a:t>z</a:t>
            </a:r>
            <a:r>
              <a:rPr lang="en-US" i="1" baseline="-25000" dirty="0"/>
              <a:t>t</a:t>
            </a:r>
            <a:r>
              <a:rPr lang="en-US" i="1" dirty="0"/>
              <a:t>+b</a:t>
            </a:r>
            <a:r>
              <a:rPr lang="en-US" i="1" baseline="-25000" dirty="0"/>
              <a:t>3</a:t>
            </a:r>
            <a:r>
              <a:rPr lang="en-US" i="1" dirty="0"/>
              <a:t>x</a:t>
            </a:r>
            <a:r>
              <a:rPr lang="en-US" i="1" baseline="-25000" dirty="0"/>
              <a:t>i</a:t>
            </a:r>
            <a:r>
              <a:rPr lang="en-US" i="1" dirty="0"/>
              <a:t>z</a:t>
            </a:r>
            <a:r>
              <a:rPr lang="en-US" i="1" baseline="-25000" dirty="0"/>
              <a:t>t</a:t>
            </a:r>
            <a:r>
              <a:rPr lang="en-US" i="1" dirty="0"/>
              <a:t>+e</a:t>
            </a:r>
            <a:r>
              <a:rPr lang="en-US" i="1" baseline="-25000" dirty="0"/>
              <a:t>i</a:t>
            </a:r>
          </a:p>
          <a:p>
            <a:endParaRPr lang="en-GB" dirty="0"/>
          </a:p>
          <a:p>
            <a:pPr lvl="1"/>
            <a:endParaRPr lang="en-US" sz="1800" dirty="0"/>
          </a:p>
        </p:txBody>
      </p:sp>
      <p:graphicFrame>
        <p:nvGraphicFramePr>
          <p:cNvPr id="5" name="Table 4"/>
          <p:cNvGraphicFramePr>
            <a:graphicFrameLocks noGrp="1"/>
          </p:cNvGraphicFramePr>
          <p:nvPr>
            <p:extLst/>
          </p:nvPr>
        </p:nvGraphicFramePr>
        <p:xfrm>
          <a:off x="3750345" y="4193506"/>
          <a:ext cx="4697152" cy="1028700"/>
        </p:xfrm>
        <a:graphic>
          <a:graphicData uri="http://schemas.openxmlformats.org/drawingml/2006/table">
            <a:tbl>
              <a:tblPr firstRow="1" bandRow="1">
                <a:tableStyleId>{2D5ABB26-0587-4C30-8999-92F81FD0307C}</a:tableStyleId>
              </a:tblPr>
              <a:tblGrid>
                <a:gridCol w="1904567">
                  <a:extLst>
                    <a:ext uri="{9D8B030D-6E8A-4147-A177-3AD203B41FA5}">
                      <a16:colId xmlns:a16="http://schemas.microsoft.com/office/drawing/2014/main" xmlns="" val="20000"/>
                    </a:ext>
                  </a:extLst>
                </a:gridCol>
                <a:gridCol w="1397738">
                  <a:extLst>
                    <a:ext uri="{9D8B030D-6E8A-4147-A177-3AD203B41FA5}">
                      <a16:colId xmlns:a16="http://schemas.microsoft.com/office/drawing/2014/main" xmlns="" val="20001"/>
                    </a:ext>
                  </a:extLst>
                </a:gridCol>
                <a:gridCol w="1394847">
                  <a:extLst>
                    <a:ext uri="{9D8B030D-6E8A-4147-A177-3AD203B41FA5}">
                      <a16:colId xmlns:a16="http://schemas.microsoft.com/office/drawing/2014/main" xmlns="" val="20002"/>
                    </a:ext>
                  </a:extLst>
                </a:gridCol>
              </a:tblGrid>
              <a:tr h="274320">
                <a:tc>
                  <a:txBody>
                    <a:bodyPr/>
                    <a:lstStyle/>
                    <a:p>
                      <a:r>
                        <a:rPr lang="en-US" sz="1800" i="1" dirty="0"/>
                        <a:t>(treatment,</a:t>
                      </a:r>
                      <a:r>
                        <a:rPr lang="en-US" sz="1800" i="1" baseline="0" dirty="0"/>
                        <a:t> time)</a:t>
                      </a:r>
                      <a:endParaRPr lang="en-US" sz="1800" i="1" dirty="0"/>
                    </a:p>
                  </a:txBody>
                  <a:tcPr marL="68580" marR="68580" marT="34290" marB="34290"/>
                </a:tc>
                <a:tc>
                  <a:txBody>
                    <a:bodyPr/>
                    <a:lstStyle/>
                    <a:p>
                      <a:r>
                        <a:rPr lang="en-US" sz="1800" dirty="0"/>
                        <a:t>Before 2016 </a:t>
                      </a:r>
                    </a:p>
                  </a:txBody>
                  <a:tcPr marL="68580" marR="68580" marT="34290" marB="34290"/>
                </a:tc>
                <a:tc>
                  <a:txBody>
                    <a:bodyPr/>
                    <a:lstStyle/>
                    <a:p>
                      <a:r>
                        <a:rPr lang="en-US" sz="1800" dirty="0"/>
                        <a:t>After 2016</a:t>
                      </a:r>
                    </a:p>
                  </a:txBody>
                  <a:tcPr marL="68580" marR="68580" marT="34290" marB="34290"/>
                </a:tc>
                <a:extLst>
                  <a:ext uri="{0D108BD9-81ED-4DB2-BD59-A6C34878D82A}">
                    <a16:rowId xmlns:a16="http://schemas.microsoft.com/office/drawing/2014/main" xmlns="" val="10000"/>
                  </a:ext>
                </a:extLst>
              </a:tr>
              <a:tr h="274320">
                <a:tc>
                  <a:txBody>
                    <a:bodyPr/>
                    <a:lstStyle/>
                    <a:p>
                      <a:r>
                        <a:rPr lang="en-US" sz="1800" dirty="0"/>
                        <a:t>treated</a:t>
                      </a:r>
                    </a:p>
                  </a:txBody>
                  <a:tcPr marL="68580" marR="68580" marT="34290" marB="34290"/>
                </a:tc>
                <a:tc>
                  <a:txBody>
                    <a:bodyPr/>
                    <a:lstStyle/>
                    <a:p>
                      <a:r>
                        <a:rPr lang="en-US" sz="1800" dirty="0"/>
                        <a:t>(1,0)</a:t>
                      </a:r>
                    </a:p>
                  </a:txBody>
                  <a:tcPr marL="68580" marR="68580" marT="34290" marB="34290"/>
                </a:tc>
                <a:tc>
                  <a:txBody>
                    <a:bodyPr/>
                    <a:lstStyle/>
                    <a:p>
                      <a:r>
                        <a:rPr lang="en-US" sz="1800" dirty="0"/>
                        <a:t>(1,1)</a:t>
                      </a:r>
                    </a:p>
                  </a:txBody>
                  <a:tcPr marL="68580" marR="68580" marT="34290" marB="34290"/>
                </a:tc>
                <a:extLst>
                  <a:ext uri="{0D108BD9-81ED-4DB2-BD59-A6C34878D82A}">
                    <a16:rowId xmlns:a16="http://schemas.microsoft.com/office/drawing/2014/main" xmlns="" val="10001"/>
                  </a:ext>
                </a:extLst>
              </a:tr>
              <a:tr h="274320">
                <a:tc>
                  <a:txBody>
                    <a:bodyPr/>
                    <a:lstStyle/>
                    <a:p>
                      <a:r>
                        <a:rPr lang="en-US" sz="1800" dirty="0"/>
                        <a:t>untreated</a:t>
                      </a:r>
                    </a:p>
                  </a:txBody>
                  <a:tcPr marL="68580" marR="68580" marT="34290" marB="34290"/>
                </a:tc>
                <a:tc>
                  <a:txBody>
                    <a:bodyPr/>
                    <a:lstStyle/>
                    <a:p>
                      <a:r>
                        <a:rPr lang="en-US" sz="1800" dirty="0"/>
                        <a:t>(0,0)</a:t>
                      </a:r>
                    </a:p>
                  </a:txBody>
                  <a:tcPr marL="68580" marR="68580" marT="34290" marB="34290"/>
                </a:tc>
                <a:tc>
                  <a:txBody>
                    <a:bodyPr/>
                    <a:lstStyle/>
                    <a:p>
                      <a:r>
                        <a:rPr lang="en-US" sz="1800" dirty="0"/>
                        <a:t>(0,1)</a:t>
                      </a:r>
                    </a:p>
                  </a:txBody>
                  <a:tcPr marL="68580" marR="68580" marT="34290" marB="3429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996372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060" y="1694353"/>
            <a:ext cx="2704095" cy="2684907"/>
          </a:xfrm>
        </p:spPr>
        <p:txBody>
          <a:bodyPr>
            <a:normAutofit/>
          </a:bodyPr>
          <a:lstStyle/>
          <a:p>
            <a:r>
              <a:rPr lang="en-US" dirty="0"/>
              <a:t>Estimation results for ADF incidence. </a:t>
            </a:r>
          </a:p>
          <a:p>
            <a:r>
              <a:rPr lang="en-US" dirty="0"/>
              <a:t>Joint effects of treatment and time also given.</a:t>
            </a:r>
          </a:p>
        </p:txBody>
      </p:sp>
      <p:pic>
        <p:nvPicPr>
          <p:cNvPr id="8" name="Picture 7"/>
          <p:cNvPicPr>
            <a:picLocks noChangeAspect="1"/>
          </p:cNvPicPr>
          <p:nvPr/>
        </p:nvPicPr>
        <p:blipFill>
          <a:blip r:embed="rId3"/>
          <a:stretch>
            <a:fillRect/>
          </a:stretch>
        </p:blipFill>
        <p:spPr>
          <a:xfrm>
            <a:off x="2783655" y="294468"/>
            <a:ext cx="9657238" cy="6977144"/>
          </a:xfrm>
          <a:prstGeom prst="rect">
            <a:avLst/>
          </a:prstGeom>
        </p:spPr>
      </p:pic>
      <p:sp>
        <p:nvSpPr>
          <p:cNvPr id="4" name="Title 1">
            <a:extLst>
              <a:ext uri="{FF2B5EF4-FFF2-40B4-BE49-F238E27FC236}">
                <a16:creationId xmlns:a16="http://schemas.microsoft.com/office/drawing/2014/main" xmlns="" id="{09B67A43-0F95-8448-88AC-2D6A854AA299}"/>
              </a:ext>
            </a:extLst>
          </p:cNvPr>
          <p:cNvSpPr>
            <a:spLocks noGrp="1"/>
          </p:cNvSpPr>
          <p:nvPr>
            <p:ph type="title"/>
          </p:nvPr>
        </p:nvSpPr>
        <p:spPr>
          <a:xfrm>
            <a:off x="663388" y="365125"/>
            <a:ext cx="11245106" cy="1325563"/>
          </a:xfrm>
        </p:spPr>
        <p:txBody>
          <a:bodyPr/>
          <a:lstStyle/>
          <a:p>
            <a:r>
              <a:rPr lang="en-US" dirty="0"/>
              <a:t>Results</a:t>
            </a:r>
          </a:p>
        </p:txBody>
      </p:sp>
    </p:spTree>
    <p:extLst>
      <p:ext uri="{BB962C8B-B14F-4D97-AF65-F5344CB8AC3E}">
        <p14:creationId xmlns:p14="http://schemas.microsoft.com/office/powerpoint/2010/main" val="2629991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434800" y="176150"/>
            <a:ext cx="9649512" cy="6514581"/>
          </a:xfrm>
          <a:prstGeom prst="rect">
            <a:avLst/>
          </a:prstGeom>
          <a:noFill/>
          <a:ln>
            <a:noFill/>
          </a:ln>
        </p:spPr>
      </p:pic>
    </p:spTree>
    <p:extLst>
      <p:ext uri="{BB962C8B-B14F-4D97-AF65-F5344CB8AC3E}">
        <p14:creationId xmlns:p14="http://schemas.microsoft.com/office/powerpoint/2010/main" val="64178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PSV: Cost-Benefit Analysis</a:t>
            </a:r>
          </a:p>
        </p:txBody>
      </p:sp>
      <p:sp>
        <p:nvSpPr>
          <p:cNvPr id="3" name="Content Placeholder 2"/>
          <p:cNvSpPr>
            <a:spLocks noGrp="1"/>
          </p:cNvSpPr>
          <p:nvPr>
            <p:ph idx="1"/>
          </p:nvPr>
        </p:nvSpPr>
        <p:spPr/>
        <p:txBody>
          <a:bodyPr/>
          <a:lstStyle/>
          <a:p>
            <a:r>
              <a:rPr lang="en-GB" dirty="0"/>
              <a:t>Fires decreased in PSV-treated locations by .81 per locality per month</a:t>
            </a:r>
          </a:p>
          <a:p>
            <a:pPr lvl="1"/>
            <a:r>
              <a:rPr lang="en-GB" dirty="0"/>
              <a:t>From 5.73 to 4.92</a:t>
            </a:r>
          </a:p>
          <a:p>
            <a:pPr lvl="1"/>
            <a:r>
              <a:rPr lang="en-GB" dirty="0"/>
              <a:t>4 fewer ADFs per 5-month period</a:t>
            </a:r>
          </a:p>
          <a:p>
            <a:r>
              <a:rPr lang="en-GB" dirty="0"/>
              <a:t>Cost of ADF: £51,129 (Manchester New Economy Model)</a:t>
            </a:r>
          </a:p>
          <a:p>
            <a:r>
              <a:rPr lang="en-GB" dirty="0"/>
              <a:t>Reduction in ADFs due to PSV: 51129*.81*65 = £2691941.85</a:t>
            </a:r>
          </a:p>
          <a:p>
            <a:r>
              <a:rPr lang="en-GB" dirty="0"/>
              <a:t>Total benefit:</a:t>
            </a:r>
          </a:p>
          <a:p>
            <a:pPr marL="0" indent="0" algn="ctr">
              <a:buNone/>
            </a:pPr>
            <a:r>
              <a:rPr lang="en-GB" dirty="0"/>
              <a:t>£2,691,941.85 - £77,544 = £2,614,397.85</a:t>
            </a:r>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
        <p:nvSpPr>
          <p:cNvPr id="6" name="Donut 5">
            <a:extLst>
              <a:ext uri="{FF2B5EF4-FFF2-40B4-BE49-F238E27FC236}">
                <a16:creationId xmlns:a16="http://schemas.microsoft.com/office/drawing/2014/main" xmlns="" id="{66A48014-72E3-FB47-A1CD-74CCD6FC5803}"/>
              </a:ext>
            </a:extLst>
          </p:cNvPr>
          <p:cNvSpPr/>
          <p:nvPr/>
        </p:nvSpPr>
        <p:spPr>
          <a:xfrm>
            <a:off x="6869156" y="4616606"/>
            <a:ext cx="2707525" cy="1338147"/>
          </a:xfrm>
          <a:prstGeom prst="donut">
            <a:avLst>
              <a:gd name="adj" fmla="val 10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xmlns="" id="{67C19DA0-667E-E144-A862-EA1970E8118C}"/>
              </a:ext>
            </a:extLst>
          </p:cNvPr>
          <p:cNvSpPr/>
          <p:nvPr/>
        </p:nvSpPr>
        <p:spPr>
          <a:xfrm>
            <a:off x="663388" y="2238002"/>
            <a:ext cx="10427317" cy="387592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0402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PSV: Cost-Benefit Analysis</a:t>
            </a:r>
          </a:p>
        </p:txBody>
      </p:sp>
      <p:sp>
        <p:nvSpPr>
          <p:cNvPr id="3" name="Content Placeholder 2"/>
          <p:cNvSpPr>
            <a:spLocks noGrp="1"/>
          </p:cNvSpPr>
          <p:nvPr>
            <p:ph idx="1"/>
          </p:nvPr>
        </p:nvSpPr>
        <p:spPr/>
        <p:txBody>
          <a:bodyPr/>
          <a:lstStyle/>
          <a:p>
            <a:r>
              <a:rPr lang="en-GB" dirty="0"/>
              <a:t>Fires decreased in PSV-treated locations by .81 per locality per month</a:t>
            </a:r>
          </a:p>
          <a:p>
            <a:pPr lvl="1"/>
            <a:r>
              <a:rPr lang="en-GB" dirty="0"/>
              <a:t>From 5.73 to 4.92</a:t>
            </a:r>
          </a:p>
          <a:p>
            <a:pPr lvl="1"/>
            <a:r>
              <a:rPr lang="en-GB" dirty="0"/>
              <a:t>4 fewer ADFs per 5-month period</a:t>
            </a:r>
          </a:p>
          <a:p>
            <a:r>
              <a:rPr lang="en-GB" dirty="0"/>
              <a:t>Cost of ADF: £51,129 (Manchester New Economy Model)</a:t>
            </a:r>
          </a:p>
          <a:p>
            <a:r>
              <a:rPr lang="en-GB" dirty="0"/>
              <a:t>Reduction in ADFs due to PSV: 51129*.81*65 = £2691941.85</a:t>
            </a:r>
          </a:p>
          <a:p>
            <a:r>
              <a:rPr lang="en-GB" dirty="0"/>
              <a:t>Total benefit:</a:t>
            </a:r>
          </a:p>
          <a:p>
            <a:pPr marL="0" indent="0" algn="ctr">
              <a:buNone/>
            </a:pPr>
            <a:r>
              <a:rPr lang="en-GB" dirty="0"/>
              <a:t>£2,691,941.85 - £77,544 = £2,614,397.85</a:t>
            </a:r>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
        <p:nvSpPr>
          <p:cNvPr id="6" name="Donut 5">
            <a:extLst>
              <a:ext uri="{FF2B5EF4-FFF2-40B4-BE49-F238E27FC236}">
                <a16:creationId xmlns:a16="http://schemas.microsoft.com/office/drawing/2014/main" xmlns="" id="{66A48014-72E3-FB47-A1CD-74CCD6FC5803}"/>
              </a:ext>
            </a:extLst>
          </p:cNvPr>
          <p:cNvSpPr/>
          <p:nvPr/>
        </p:nvSpPr>
        <p:spPr>
          <a:xfrm>
            <a:off x="6869156" y="4616606"/>
            <a:ext cx="2707525" cy="1338147"/>
          </a:xfrm>
          <a:prstGeom prst="donut">
            <a:avLst>
              <a:gd name="adj" fmla="val 10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xmlns="" id="{67C19DA0-667E-E144-A862-EA1970E8118C}"/>
              </a:ext>
            </a:extLst>
          </p:cNvPr>
          <p:cNvSpPr/>
          <p:nvPr/>
        </p:nvSpPr>
        <p:spPr>
          <a:xfrm>
            <a:off x="663388" y="3412273"/>
            <a:ext cx="9180917" cy="270165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56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338984"/>
            <a:ext cx="9555879" cy="1371600"/>
          </a:xfrm>
        </p:spPr>
        <p:txBody>
          <a:bodyPr>
            <a:normAutofit/>
          </a:bodyPr>
          <a:lstStyle/>
          <a:p>
            <a:r>
              <a:rPr lang="en-GB" dirty="0"/>
              <a:t>Evaluations: Common Concerns</a:t>
            </a:r>
          </a:p>
        </p:txBody>
      </p:sp>
      <p:sp>
        <p:nvSpPr>
          <p:cNvPr id="3" name="Content Placeholder 2"/>
          <p:cNvSpPr>
            <a:spLocks noGrp="1"/>
          </p:cNvSpPr>
          <p:nvPr>
            <p:ph idx="1"/>
          </p:nvPr>
        </p:nvSpPr>
        <p:spPr>
          <a:xfrm>
            <a:off x="697254" y="2085605"/>
            <a:ext cx="11245106" cy="3875927"/>
          </a:xfrm>
        </p:spPr>
        <p:txBody>
          <a:bodyPr>
            <a:normAutofit/>
          </a:bodyPr>
          <a:lstStyle/>
          <a:p>
            <a:pPr marL="342900" indent="-342900" algn="just">
              <a:buFont typeface="Arial" panose="020B0604020202020204" pitchFamily="34" charset="0"/>
              <a:buChar char="•"/>
            </a:pPr>
            <a:r>
              <a:rPr lang="en-GB" i="1" dirty="0"/>
              <a:t>Evaluation will be an additional burden on staff. </a:t>
            </a:r>
          </a:p>
          <a:p>
            <a:pPr marL="800100" lvl="1" indent="-342900" algn="just"/>
            <a:r>
              <a:rPr lang="en-GB" sz="1800" dirty="0"/>
              <a:t>Can be incorporated into ongoing programme management activities. </a:t>
            </a:r>
          </a:p>
          <a:p>
            <a:pPr marL="800100" lvl="1" indent="-342900" algn="just"/>
            <a:endParaRPr lang="en-GB" sz="1800" dirty="0"/>
          </a:p>
          <a:p>
            <a:pPr marL="342900" indent="-342900" algn="just">
              <a:buFont typeface="Arial" panose="020B0604020202020204" pitchFamily="34" charset="0"/>
              <a:buChar char="•"/>
            </a:pPr>
            <a:r>
              <a:rPr lang="en-GB" i="1" dirty="0"/>
              <a:t>Evaluation will produce negative results. </a:t>
            </a:r>
          </a:p>
          <a:p>
            <a:pPr marL="800100" lvl="1" indent="-342900" algn="just"/>
            <a:r>
              <a:rPr lang="en-GB" sz="1800" dirty="0"/>
              <a:t>Finding out “what does not work” allows resources to be allocated toward “what does work.”  </a:t>
            </a:r>
          </a:p>
          <a:p>
            <a:pPr marL="800100" lvl="1" indent="-342900" algn="just"/>
            <a:endParaRPr lang="en-GB" sz="1800" dirty="0"/>
          </a:p>
          <a:p>
            <a:pPr marL="342900" indent="-342900" algn="just">
              <a:buFont typeface="Arial" panose="020B0604020202020204" pitchFamily="34" charset="0"/>
              <a:buChar char="•"/>
            </a:pPr>
            <a:r>
              <a:rPr lang="en-GB" i="1" dirty="0"/>
              <a:t>Evaluation is just another form of programme monitoring. </a:t>
            </a:r>
          </a:p>
          <a:p>
            <a:pPr marL="800100" lvl="1" indent="-342900" algn="just"/>
            <a:r>
              <a:rPr lang="en-GB" sz="1800" dirty="0"/>
              <a:t>programme monitoring assesses whether a programme is in compliance with specified performance standards (e.g., number of participants served).</a:t>
            </a:r>
          </a:p>
          <a:p>
            <a:pPr marL="800100" lvl="1" indent="-342900" algn="just"/>
            <a:r>
              <a:rPr lang="en-GB" sz="1800" dirty="0"/>
              <a:t>Evaluation assesses whether expected outcomes were achieved.</a:t>
            </a:r>
          </a:p>
        </p:txBody>
      </p:sp>
      <p:pic>
        <p:nvPicPr>
          <p:cNvPr id="4" name="Picture 3" descr="Screenshot_2018-10-02 ImpacTeam_logo pdf copy.png">
            <a:extLst>
              <a:ext uri="{FF2B5EF4-FFF2-40B4-BE49-F238E27FC236}">
                <a16:creationId xmlns:a16="http://schemas.microsoft.com/office/drawing/2014/main" xmlns="" id="{96043BA1-ABD0-774E-8FE3-32DADF9BC62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3020C576-2A92-6241-9FA7-58008D535084}"/>
              </a:ext>
            </a:extLst>
          </p:cNvPr>
          <p:cNvPicPr>
            <a:picLocks noChangeAspect="1"/>
          </p:cNvPicPr>
          <p:nvPr/>
        </p:nvPicPr>
        <p:blipFill>
          <a:blip r:embed="rId4"/>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4034236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PSV: Cost-Benefit Analysis</a:t>
            </a:r>
          </a:p>
        </p:txBody>
      </p:sp>
      <p:sp>
        <p:nvSpPr>
          <p:cNvPr id="3" name="Content Placeholder 2"/>
          <p:cNvSpPr>
            <a:spLocks noGrp="1"/>
          </p:cNvSpPr>
          <p:nvPr>
            <p:ph idx="1"/>
          </p:nvPr>
        </p:nvSpPr>
        <p:spPr/>
        <p:txBody>
          <a:bodyPr/>
          <a:lstStyle/>
          <a:p>
            <a:r>
              <a:rPr lang="en-GB" dirty="0"/>
              <a:t>Fires decreased in PSV-treated locations by .81 per locality per month</a:t>
            </a:r>
          </a:p>
          <a:p>
            <a:pPr lvl="1"/>
            <a:r>
              <a:rPr lang="en-GB" dirty="0"/>
              <a:t>From 5.73 to 4.92</a:t>
            </a:r>
          </a:p>
          <a:p>
            <a:pPr lvl="1"/>
            <a:r>
              <a:rPr lang="en-GB" dirty="0"/>
              <a:t>4 fewer ADFs per 5-month period</a:t>
            </a:r>
          </a:p>
          <a:p>
            <a:r>
              <a:rPr lang="en-GB" dirty="0"/>
              <a:t>Cost of ADF: £51,129 (Manchester New Economy Model)</a:t>
            </a:r>
          </a:p>
          <a:p>
            <a:r>
              <a:rPr lang="en-GB" dirty="0"/>
              <a:t>Reduction in ADFs due to PSV: 51129*.81*65 = £2,691,941.85</a:t>
            </a:r>
          </a:p>
          <a:p>
            <a:r>
              <a:rPr lang="en-GB" dirty="0"/>
              <a:t>Total benefit:</a:t>
            </a:r>
          </a:p>
          <a:p>
            <a:pPr marL="0" indent="0" algn="ctr">
              <a:buNone/>
            </a:pPr>
            <a:r>
              <a:rPr lang="en-GB" dirty="0"/>
              <a:t>£2,691,941.85 - £77,544 = £2,614,397.85</a:t>
            </a:r>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
        <p:nvSpPr>
          <p:cNvPr id="6" name="Donut 5">
            <a:extLst>
              <a:ext uri="{FF2B5EF4-FFF2-40B4-BE49-F238E27FC236}">
                <a16:creationId xmlns:a16="http://schemas.microsoft.com/office/drawing/2014/main" xmlns="" id="{66A48014-72E3-FB47-A1CD-74CCD6FC5803}"/>
              </a:ext>
            </a:extLst>
          </p:cNvPr>
          <p:cNvSpPr/>
          <p:nvPr/>
        </p:nvSpPr>
        <p:spPr>
          <a:xfrm>
            <a:off x="6869156" y="4616606"/>
            <a:ext cx="2707525" cy="1338147"/>
          </a:xfrm>
          <a:prstGeom prst="donut">
            <a:avLst>
              <a:gd name="adj" fmla="val 10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xmlns="" id="{A68F098A-4955-694E-ABA3-0E07DD27A3AB}"/>
              </a:ext>
            </a:extLst>
          </p:cNvPr>
          <p:cNvSpPr/>
          <p:nvPr/>
        </p:nvSpPr>
        <p:spPr>
          <a:xfrm>
            <a:off x="663388" y="4616605"/>
            <a:ext cx="9180917" cy="149732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91404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PSV: Cost-Benefit Analysis</a:t>
            </a:r>
          </a:p>
        </p:txBody>
      </p:sp>
      <p:sp>
        <p:nvSpPr>
          <p:cNvPr id="3" name="Content Placeholder 2"/>
          <p:cNvSpPr>
            <a:spLocks noGrp="1"/>
          </p:cNvSpPr>
          <p:nvPr>
            <p:ph idx="1"/>
          </p:nvPr>
        </p:nvSpPr>
        <p:spPr/>
        <p:txBody>
          <a:bodyPr/>
          <a:lstStyle/>
          <a:p>
            <a:r>
              <a:rPr lang="en-GB" dirty="0"/>
              <a:t>Fires decreased in PSV-treated locations by .81 per locality per month</a:t>
            </a:r>
          </a:p>
          <a:p>
            <a:pPr lvl="1"/>
            <a:r>
              <a:rPr lang="en-GB" dirty="0"/>
              <a:t>From 5.73 to 4.92</a:t>
            </a:r>
          </a:p>
          <a:p>
            <a:pPr lvl="1"/>
            <a:r>
              <a:rPr lang="en-GB" dirty="0"/>
              <a:t>4 fewer ADFs per 5-month period</a:t>
            </a:r>
          </a:p>
          <a:p>
            <a:r>
              <a:rPr lang="en-GB" dirty="0"/>
              <a:t>Cost of ADF: £51,129 (Manchester New Economy Model)</a:t>
            </a:r>
          </a:p>
          <a:p>
            <a:r>
              <a:rPr lang="en-GB" dirty="0"/>
              <a:t>Reduction in ADFs due to PSV: 51129*.81*65 = £2,691,941.85</a:t>
            </a:r>
          </a:p>
          <a:p>
            <a:r>
              <a:rPr lang="en-GB" dirty="0"/>
              <a:t>Total benefit:</a:t>
            </a:r>
          </a:p>
          <a:p>
            <a:pPr marL="0" indent="0" algn="ctr">
              <a:buNone/>
            </a:pPr>
            <a:r>
              <a:rPr lang="en-GB" dirty="0"/>
              <a:t>£2,691,941.85 - £77,544 = £2,614,397.85</a:t>
            </a:r>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2599282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PSV: Cost-Benefit Analysis</a:t>
            </a:r>
          </a:p>
        </p:txBody>
      </p:sp>
      <p:sp>
        <p:nvSpPr>
          <p:cNvPr id="3" name="Content Placeholder 2"/>
          <p:cNvSpPr>
            <a:spLocks noGrp="1"/>
          </p:cNvSpPr>
          <p:nvPr>
            <p:ph idx="1"/>
          </p:nvPr>
        </p:nvSpPr>
        <p:spPr/>
        <p:txBody>
          <a:bodyPr/>
          <a:lstStyle/>
          <a:p>
            <a:r>
              <a:rPr lang="en-GB" dirty="0"/>
              <a:t>Fires decreased in PSV-treated locations by .81 per locality per month</a:t>
            </a:r>
          </a:p>
          <a:p>
            <a:pPr lvl="1"/>
            <a:r>
              <a:rPr lang="en-GB" dirty="0"/>
              <a:t>From 5.73 to 4.92</a:t>
            </a:r>
          </a:p>
          <a:p>
            <a:pPr lvl="1"/>
            <a:r>
              <a:rPr lang="en-GB" dirty="0"/>
              <a:t>4 fewer ADFs per 5-month period</a:t>
            </a:r>
          </a:p>
          <a:p>
            <a:r>
              <a:rPr lang="en-GB" dirty="0"/>
              <a:t>Cost of ADF: £51,129 (Manchester New Economy Model)</a:t>
            </a:r>
          </a:p>
          <a:p>
            <a:r>
              <a:rPr lang="en-GB" dirty="0"/>
              <a:t>Reduction in ADFs due to PSV: 51129*.81*65 = </a:t>
            </a:r>
            <a:r>
              <a:rPr lang="en-GB"/>
              <a:t>£2,691,941.85</a:t>
            </a:r>
            <a:endParaRPr lang="en-GB" dirty="0"/>
          </a:p>
          <a:p>
            <a:r>
              <a:rPr lang="en-GB" dirty="0"/>
              <a:t>Total benefit:</a:t>
            </a:r>
          </a:p>
          <a:p>
            <a:pPr marL="0" indent="0" algn="ctr">
              <a:buNone/>
            </a:pPr>
            <a:r>
              <a:rPr lang="en-GB" dirty="0"/>
              <a:t>£2,691,941.85 - £77,544 = £2,614,397.85</a:t>
            </a:r>
          </a:p>
        </p:txBody>
      </p:sp>
      <p:pic>
        <p:nvPicPr>
          <p:cNvPr id="4" name="Picture 3" descr="Screenshot_2018-10-02 ImpacTeam_logo pdf copy.png">
            <a:extLst>
              <a:ext uri="{FF2B5EF4-FFF2-40B4-BE49-F238E27FC236}">
                <a16:creationId xmlns:a16="http://schemas.microsoft.com/office/drawing/2014/main" xmlns="" id="{15BF029C-B545-F548-B67F-723262D36C7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B136C548-5359-E84D-B5D1-4F6C810822E4}"/>
              </a:ext>
            </a:extLst>
          </p:cNvPr>
          <p:cNvPicPr>
            <a:picLocks noChangeAspect="1"/>
          </p:cNvPicPr>
          <p:nvPr/>
        </p:nvPicPr>
        <p:blipFill>
          <a:blip r:embed="rId4"/>
          <a:stretch>
            <a:fillRect/>
          </a:stretch>
        </p:blipFill>
        <p:spPr>
          <a:xfrm>
            <a:off x="11158218" y="5915556"/>
            <a:ext cx="817789" cy="817789"/>
          </a:xfrm>
          <a:prstGeom prst="rect">
            <a:avLst/>
          </a:prstGeom>
        </p:spPr>
      </p:pic>
      <p:sp>
        <p:nvSpPr>
          <p:cNvPr id="6" name="Donut 5">
            <a:extLst>
              <a:ext uri="{FF2B5EF4-FFF2-40B4-BE49-F238E27FC236}">
                <a16:creationId xmlns:a16="http://schemas.microsoft.com/office/drawing/2014/main" xmlns="" id="{66A48014-72E3-FB47-A1CD-74CCD6FC5803}"/>
              </a:ext>
            </a:extLst>
          </p:cNvPr>
          <p:cNvSpPr/>
          <p:nvPr/>
        </p:nvSpPr>
        <p:spPr>
          <a:xfrm>
            <a:off x="6869156" y="4616606"/>
            <a:ext cx="2707525" cy="1338147"/>
          </a:xfrm>
          <a:prstGeom prst="donut">
            <a:avLst>
              <a:gd name="adj" fmla="val 10000"/>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12733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a:t>
            </a:r>
          </a:p>
        </p:txBody>
      </p:sp>
      <p:sp>
        <p:nvSpPr>
          <p:cNvPr id="3" name="Content Placeholder 2"/>
          <p:cNvSpPr>
            <a:spLocks noGrp="1"/>
          </p:cNvSpPr>
          <p:nvPr>
            <p:ph idx="1"/>
          </p:nvPr>
        </p:nvSpPr>
        <p:spPr>
          <a:xfrm>
            <a:off x="400049" y="3272796"/>
            <a:ext cx="11575957" cy="2841133"/>
          </a:xfrm>
        </p:spPr>
        <p:txBody>
          <a:bodyPr numCol="2" spcCol="108000">
            <a:normAutofit/>
          </a:bodyPr>
          <a:lstStyle/>
          <a:p>
            <a:r>
              <a:rPr lang="de-DE" sz="2600" dirty="0" err="1">
                <a:solidFill>
                  <a:schemeClr val="bg1">
                    <a:lumMod val="50000"/>
                  </a:schemeClr>
                </a:solidFill>
              </a:rPr>
              <a:t>Kakia</a:t>
            </a:r>
            <a:r>
              <a:rPr lang="de-DE" sz="2600" dirty="0">
                <a:solidFill>
                  <a:schemeClr val="bg1">
                    <a:lumMod val="50000"/>
                  </a:schemeClr>
                </a:solidFill>
              </a:rPr>
              <a:t> </a:t>
            </a:r>
            <a:r>
              <a:rPr lang="de-DE" sz="2600" dirty="0" err="1">
                <a:solidFill>
                  <a:schemeClr val="bg1">
                    <a:lumMod val="50000"/>
                  </a:schemeClr>
                </a:solidFill>
              </a:rPr>
              <a:t>Chatsiou</a:t>
            </a:r>
            <a:r>
              <a:rPr lang="de-DE" sz="2600" dirty="0">
                <a:solidFill>
                  <a:schemeClr val="bg1">
                    <a:lumMod val="50000"/>
                  </a:schemeClr>
                </a:solidFill>
              </a:rPr>
              <a:t>: </a:t>
            </a:r>
            <a:r>
              <a:rPr lang="de-DE" sz="2600" dirty="0">
                <a:solidFill>
                  <a:schemeClr val="bg1">
                    <a:lumMod val="50000"/>
                  </a:schemeClr>
                </a:solidFill>
                <a:hlinkClick r:id="rId2"/>
              </a:rPr>
              <a:t>achats@essex.ac.uk</a:t>
            </a:r>
            <a:endParaRPr lang="de-DE" sz="2600" dirty="0">
              <a:solidFill>
                <a:schemeClr val="bg1">
                  <a:lumMod val="50000"/>
                </a:schemeClr>
              </a:solidFill>
            </a:endParaRPr>
          </a:p>
          <a:p>
            <a:r>
              <a:rPr lang="de-DE" sz="2600" dirty="0">
                <a:solidFill>
                  <a:schemeClr val="bg1">
                    <a:lumMod val="50000"/>
                  </a:schemeClr>
                </a:solidFill>
              </a:rPr>
              <a:t>Ruth Weir: </a:t>
            </a:r>
            <a:r>
              <a:rPr lang="de-DE" sz="2600" dirty="0">
                <a:solidFill>
                  <a:schemeClr val="bg1">
                    <a:lumMod val="50000"/>
                  </a:schemeClr>
                </a:solidFill>
                <a:hlinkClick r:id="rId3"/>
              </a:rPr>
              <a:t>rweir@essex.ac.uk</a:t>
            </a:r>
            <a:endParaRPr lang="de-DE" sz="2600" dirty="0">
              <a:solidFill>
                <a:schemeClr val="bg1">
                  <a:lumMod val="50000"/>
                </a:schemeClr>
              </a:solidFill>
            </a:endParaRPr>
          </a:p>
          <a:p>
            <a:r>
              <a:rPr lang="de-DE" sz="2600" dirty="0">
                <a:solidFill>
                  <a:schemeClr val="bg1">
                    <a:lumMod val="50000"/>
                  </a:schemeClr>
                </a:solidFill>
              </a:rPr>
              <a:t>Jim Vine: </a:t>
            </a:r>
            <a:r>
              <a:rPr lang="de-DE" sz="2600" dirty="0">
                <a:solidFill>
                  <a:schemeClr val="bg1">
                    <a:lumMod val="50000"/>
                  </a:schemeClr>
                </a:solidFill>
                <a:hlinkClick r:id="rId4"/>
              </a:rPr>
              <a:t>jim.vine@essex.ac.uk</a:t>
            </a:r>
            <a:endParaRPr lang="de-DE" sz="2600" dirty="0">
              <a:solidFill>
                <a:schemeClr val="bg1">
                  <a:lumMod val="50000"/>
                </a:schemeClr>
              </a:solidFill>
            </a:endParaRPr>
          </a:p>
          <a:p>
            <a:r>
              <a:rPr lang="de-DE" sz="2600" dirty="0">
                <a:solidFill>
                  <a:schemeClr val="bg1">
                    <a:lumMod val="50000"/>
                  </a:schemeClr>
                </a:solidFill>
              </a:rPr>
              <a:t>Dragana Vidovic: </a:t>
            </a:r>
            <a:r>
              <a:rPr lang="de-DE" sz="2600" dirty="0">
                <a:solidFill>
                  <a:schemeClr val="bg1">
                    <a:lumMod val="50000"/>
                  </a:schemeClr>
                </a:solidFill>
                <a:hlinkClick r:id="rId5"/>
              </a:rPr>
              <a:t>dvidov@essex.ac.uk</a:t>
            </a:r>
            <a:endParaRPr lang="de-DE" sz="2600" dirty="0">
              <a:solidFill>
                <a:schemeClr val="bg1">
                  <a:lumMod val="50000"/>
                </a:schemeClr>
              </a:solidFill>
            </a:endParaRPr>
          </a:p>
          <a:p>
            <a:r>
              <a:rPr lang="de-DE" sz="2600" dirty="0">
                <a:solidFill>
                  <a:schemeClr val="tx1">
                    <a:lumMod val="50000"/>
                    <a:lumOff val="50000"/>
                  </a:schemeClr>
                </a:solidFill>
              </a:rPr>
              <a:t>Jane </a:t>
            </a:r>
            <a:r>
              <a:rPr lang="de-DE" sz="2600" dirty="0" err="1">
                <a:solidFill>
                  <a:schemeClr val="tx1">
                    <a:lumMod val="50000"/>
                    <a:lumOff val="50000"/>
                  </a:schemeClr>
                </a:solidFill>
              </a:rPr>
              <a:t>Stanbury</a:t>
            </a:r>
            <a:r>
              <a:rPr lang="de-DE" sz="2600" dirty="0">
                <a:solidFill>
                  <a:schemeClr val="tx1">
                    <a:lumMod val="50000"/>
                    <a:lumOff val="50000"/>
                  </a:schemeClr>
                </a:solidFill>
              </a:rPr>
              <a:t>: </a:t>
            </a:r>
            <a:r>
              <a:rPr lang="de-DE" sz="2600" dirty="0">
                <a:hlinkClick r:id="rId6"/>
              </a:rPr>
              <a:t>jestan</a:t>
            </a:r>
            <a:r>
              <a:rPr lang="de-DE" sz="2600" dirty="0">
                <a:solidFill>
                  <a:schemeClr val="bg1">
                    <a:lumMod val="50000"/>
                  </a:schemeClr>
                </a:solidFill>
                <a:hlinkClick r:id="rId6"/>
              </a:rPr>
              <a:t>@essex.ac.uk</a:t>
            </a:r>
            <a:endParaRPr lang="de-DE" sz="2600" dirty="0">
              <a:solidFill>
                <a:schemeClr val="bg1">
                  <a:lumMod val="50000"/>
                </a:schemeClr>
              </a:solidFill>
            </a:endParaRPr>
          </a:p>
          <a:p>
            <a:r>
              <a:rPr lang="de-DE" sz="2600" dirty="0" err="1">
                <a:solidFill>
                  <a:schemeClr val="bg1">
                    <a:lumMod val="50000"/>
                  </a:schemeClr>
                </a:solidFill>
              </a:rPr>
              <a:t>Bendik</a:t>
            </a:r>
            <a:r>
              <a:rPr lang="de-DE" sz="2600" dirty="0">
                <a:solidFill>
                  <a:schemeClr val="bg1">
                    <a:lumMod val="50000"/>
                  </a:schemeClr>
                </a:solidFill>
              </a:rPr>
              <a:t> Andersen: </a:t>
            </a:r>
            <a:r>
              <a:rPr lang="de-DE" sz="2600" dirty="0">
                <a:solidFill>
                  <a:schemeClr val="bg1">
                    <a:lumMod val="50000"/>
                  </a:schemeClr>
                </a:solidFill>
                <a:hlinkClick r:id="rId7"/>
              </a:rPr>
              <a:t>bandera@essex.ac.uk</a:t>
            </a:r>
            <a:endParaRPr lang="de-DE" sz="2600" dirty="0">
              <a:solidFill>
                <a:schemeClr val="bg1">
                  <a:lumMod val="50000"/>
                </a:schemeClr>
              </a:solidFill>
            </a:endParaRPr>
          </a:p>
          <a:p>
            <a:r>
              <a:rPr lang="de-DE" sz="2600" dirty="0">
                <a:solidFill>
                  <a:schemeClr val="bg1">
                    <a:lumMod val="50000"/>
                  </a:schemeClr>
                </a:solidFill>
              </a:rPr>
              <a:t>Alice </a:t>
            </a:r>
            <a:r>
              <a:rPr lang="de-DE" sz="2600" dirty="0" err="1">
                <a:solidFill>
                  <a:schemeClr val="bg1">
                    <a:lumMod val="50000"/>
                  </a:schemeClr>
                </a:solidFill>
              </a:rPr>
              <a:t>Redknap</a:t>
            </a:r>
            <a:r>
              <a:rPr lang="de-DE" sz="2600" dirty="0">
                <a:solidFill>
                  <a:schemeClr val="bg1">
                    <a:lumMod val="50000"/>
                  </a:schemeClr>
                </a:solidFill>
              </a:rPr>
              <a:t>: </a:t>
            </a:r>
            <a:r>
              <a:rPr lang="de-DE" sz="2600" dirty="0">
                <a:solidFill>
                  <a:schemeClr val="bg1">
                    <a:lumMod val="50000"/>
                  </a:schemeClr>
                </a:solidFill>
                <a:hlinkClick r:id="rId8"/>
              </a:rPr>
              <a:t>ar16991@essex.ac.uk</a:t>
            </a:r>
            <a:endParaRPr lang="de-DE" sz="2600" dirty="0">
              <a:solidFill>
                <a:schemeClr val="bg1">
                  <a:lumMod val="50000"/>
                </a:schemeClr>
              </a:solidFill>
            </a:endParaRPr>
          </a:p>
          <a:p>
            <a:r>
              <a:rPr lang="de-DE" sz="2600" dirty="0">
                <a:solidFill>
                  <a:schemeClr val="bg1">
                    <a:lumMod val="50000"/>
                  </a:schemeClr>
                </a:solidFill>
              </a:rPr>
              <a:t>Alice Hutchins: </a:t>
            </a:r>
            <a:r>
              <a:rPr lang="de-DE" sz="2600" dirty="0">
                <a:solidFill>
                  <a:schemeClr val="bg1">
                    <a:lumMod val="50000"/>
                  </a:schemeClr>
                </a:solidFill>
                <a:hlinkClick r:id="rId9"/>
              </a:rPr>
              <a:t>ah18583@essex.ac.uk</a:t>
            </a:r>
            <a:endParaRPr lang="de-DE" sz="2600" dirty="0">
              <a:solidFill>
                <a:schemeClr val="bg1">
                  <a:lumMod val="50000"/>
                </a:schemeClr>
              </a:solidFill>
            </a:endParaRPr>
          </a:p>
          <a:p>
            <a:r>
              <a:rPr lang="de-DE" sz="2600" dirty="0" err="1">
                <a:solidFill>
                  <a:schemeClr val="bg1">
                    <a:lumMod val="50000"/>
                  </a:schemeClr>
                </a:solidFill>
              </a:rPr>
              <a:t>Queal</a:t>
            </a:r>
            <a:r>
              <a:rPr lang="de-DE" sz="2600" dirty="0">
                <a:solidFill>
                  <a:schemeClr val="bg1">
                    <a:lumMod val="50000"/>
                  </a:schemeClr>
                </a:solidFill>
              </a:rPr>
              <a:t> King: </a:t>
            </a:r>
            <a:r>
              <a:rPr lang="de-DE" sz="2600" dirty="0">
                <a:solidFill>
                  <a:schemeClr val="bg1">
                    <a:lumMod val="50000"/>
                  </a:schemeClr>
                </a:solidFill>
                <a:hlinkClick r:id="rId10"/>
              </a:rPr>
              <a:t>qk17214@essex.ac.uk</a:t>
            </a:r>
            <a:endParaRPr lang="de-DE" sz="2600" dirty="0">
              <a:solidFill>
                <a:schemeClr val="bg1">
                  <a:lumMod val="50000"/>
                </a:schemeClr>
              </a:solidFill>
            </a:endParaRPr>
          </a:p>
          <a:p>
            <a:r>
              <a:rPr lang="de-DE" sz="2600" dirty="0">
                <a:solidFill>
                  <a:schemeClr val="bg1">
                    <a:lumMod val="50000"/>
                  </a:schemeClr>
                </a:solidFill>
              </a:rPr>
              <a:t>Adnan Pavel: </a:t>
            </a:r>
            <a:r>
              <a:rPr lang="de-DE" sz="2600" dirty="0">
                <a:solidFill>
                  <a:schemeClr val="bg1">
                    <a:lumMod val="50000"/>
                  </a:schemeClr>
                </a:solidFill>
                <a:hlinkClick r:id="rId11"/>
              </a:rPr>
              <a:t>ap18721@essex.ac.uk</a:t>
            </a:r>
            <a:endParaRPr lang="de-DE" sz="2600" dirty="0">
              <a:solidFill>
                <a:schemeClr val="bg1">
                  <a:lumMod val="50000"/>
                </a:schemeClr>
              </a:solidFill>
            </a:endParaRPr>
          </a:p>
        </p:txBody>
      </p:sp>
      <p:pic>
        <p:nvPicPr>
          <p:cNvPr id="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4800" y="738996"/>
            <a:ext cx="11811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601200" y="738996"/>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Screenshot_2018-10-02 ImpacTeam_logo pdf copy.png">
            <a:extLst>
              <a:ext uri="{FF2B5EF4-FFF2-40B4-BE49-F238E27FC236}">
                <a16:creationId xmlns:a16="http://schemas.microsoft.com/office/drawing/2014/main" xmlns="" id="{64BA5E37-E0FA-7D45-B3EC-E70BB77251CB}"/>
              </a:ext>
            </a:extLst>
          </p:cNvPr>
          <p:cNvPicPr>
            <a:picLocks noChangeAspect="1"/>
          </p:cNvPicPr>
          <p:nvPr/>
        </p:nvPicPr>
        <p:blipFill>
          <a:blip r:embed="rId14">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7" name="Picture 6">
            <a:extLst>
              <a:ext uri="{FF2B5EF4-FFF2-40B4-BE49-F238E27FC236}">
                <a16:creationId xmlns:a16="http://schemas.microsoft.com/office/drawing/2014/main" xmlns="" id="{0F79E6D5-6BC2-184A-B18C-2E8C5DCA92C5}"/>
              </a:ext>
            </a:extLst>
          </p:cNvPr>
          <p:cNvPicPr>
            <a:picLocks noChangeAspect="1"/>
          </p:cNvPicPr>
          <p:nvPr/>
        </p:nvPicPr>
        <p:blipFill>
          <a:blip r:embed="rId16"/>
          <a:stretch>
            <a:fillRect/>
          </a:stretch>
        </p:blipFill>
        <p:spPr>
          <a:xfrm>
            <a:off x="11158218" y="5915556"/>
            <a:ext cx="817789" cy="817789"/>
          </a:xfrm>
          <a:prstGeom prst="rect">
            <a:avLst/>
          </a:prstGeom>
        </p:spPr>
      </p:pic>
      <p:sp>
        <p:nvSpPr>
          <p:cNvPr id="8" name="Content Placeholder 2">
            <a:extLst>
              <a:ext uri="{FF2B5EF4-FFF2-40B4-BE49-F238E27FC236}">
                <a16:creationId xmlns:a16="http://schemas.microsoft.com/office/drawing/2014/main" xmlns="" id="{DB1DC58A-A093-754A-A86D-062CF4588556}"/>
              </a:ext>
            </a:extLst>
          </p:cNvPr>
          <p:cNvSpPr txBox="1">
            <a:spLocks/>
          </p:cNvSpPr>
          <p:nvPr/>
        </p:nvSpPr>
        <p:spPr>
          <a:xfrm>
            <a:off x="626404" y="2530504"/>
            <a:ext cx="11245106" cy="97170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DE" dirty="0">
                <a:solidFill>
                  <a:srgbClr val="C00000"/>
                </a:solidFill>
              </a:rPr>
              <a:t>Gina </a:t>
            </a:r>
            <a:r>
              <a:rPr lang="de-DE" dirty="0" err="1">
                <a:solidFill>
                  <a:srgbClr val="C00000"/>
                </a:solidFill>
              </a:rPr>
              <a:t>Yannitell</a:t>
            </a:r>
            <a:r>
              <a:rPr lang="de-DE" dirty="0">
                <a:solidFill>
                  <a:srgbClr val="C00000"/>
                </a:solidFill>
              </a:rPr>
              <a:t> Reinhardt, </a:t>
            </a:r>
            <a:r>
              <a:rPr lang="de-DE" dirty="0" err="1">
                <a:solidFill>
                  <a:srgbClr val="C00000"/>
                </a:solidFill>
              </a:rPr>
              <a:t>PhD</a:t>
            </a:r>
            <a:r>
              <a:rPr lang="de-DE" dirty="0">
                <a:solidFill>
                  <a:srgbClr val="C00000"/>
                </a:solidFill>
              </a:rPr>
              <a:t>:  </a:t>
            </a:r>
            <a:r>
              <a:rPr lang="de-DE" dirty="0">
                <a:solidFill>
                  <a:schemeClr val="bg1">
                    <a:lumMod val="50000"/>
                  </a:schemeClr>
                </a:solidFill>
                <a:hlinkClick r:id="rId17"/>
              </a:rPr>
              <a:t>gina.reinhardt@essex.ac.uk</a:t>
            </a:r>
            <a:endParaRPr lang="de-DE" dirty="0">
              <a:solidFill>
                <a:schemeClr val="bg1">
                  <a:lumMod val="50000"/>
                </a:schemeClr>
              </a:solidFill>
            </a:endParaRPr>
          </a:p>
        </p:txBody>
      </p:sp>
    </p:spTree>
    <p:extLst>
      <p:ext uri="{BB962C8B-B14F-4D97-AF65-F5344CB8AC3E}">
        <p14:creationId xmlns:p14="http://schemas.microsoft.com/office/powerpoint/2010/main" val="62746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322051"/>
            <a:ext cx="11122212" cy="1371600"/>
          </a:xfrm>
        </p:spPr>
        <p:txBody>
          <a:bodyPr>
            <a:normAutofit/>
          </a:bodyPr>
          <a:lstStyle/>
          <a:p>
            <a:r>
              <a:rPr lang="en-GB" dirty="0"/>
              <a:t>Evaluation in the Public Sector</a:t>
            </a:r>
          </a:p>
        </p:txBody>
      </p:sp>
      <p:sp>
        <p:nvSpPr>
          <p:cNvPr id="3" name="Content Placeholder 2"/>
          <p:cNvSpPr>
            <a:spLocks noGrp="1"/>
          </p:cNvSpPr>
          <p:nvPr>
            <p:ph idx="1"/>
          </p:nvPr>
        </p:nvSpPr>
        <p:spPr/>
        <p:txBody>
          <a:bodyPr>
            <a:normAutofit fontScale="92500" lnSpcReduction="20000"/>
          </a:bodyPr>
          <a:lstStyle/>
          <a:p>
            <a:pPr marL="457200" indent="-457200">
              <a:lnSpc>
                <a:spcPct val="110000"/>
              </a:lnSpc>
              <a:buFont typeface="+mj-lt"/>
              <a:buAutoNum type="arabicPeriod"/>
            </a:pPr>
            <a:r>
              <a:rPr lang="en-GB" dirty="0"/>
              <a:t>Find out ‘what works’ and ‘what does not work’.</a:t>
            </a:r>
          </a:p>
          <a:p>
            <a:pPr marL="457200" indent="-457200">
              <a:lnSpc>
                <a:spcPct val="110000"/>
              </a:lnSpc>
              <a:buFont typeface="+mj-lt"/>
              <a:buAutoNum type="arabicPeriod"/>
            </a:pPr>
            <a:r>
              <a:rPr lang="en-GB" dirty="0"/>
              <a:t>Showcase programme effectiveness to the community and funders.</a:t>
            </a:r>
          </a:p>
          <a:p>
            <a:pPr marL="457200" indent="-457200">
              <a:lnSpc>
                <a:spcPct val="110000"/>
              </a:lnSpc>
              <a:buFont typeface="+mj-lt"/>
              <a:buAutoNum type="arabicPeriod"/>
            </a:pPr>
            <a:r>
              <a:rPr lang="en-GB" dirty="0"/>
              <a:t>Inform decisions about programme refinements and resource allocation.</a:t>
            </a:r>
          </a:p>
          <a:p>
            <a:pPr marL="457200" indent="-457200">
              <a:lnSpc>
                <a:spcPct val="110000"/>
              </a:lnSpc>
              <a:buFont typeface="+mj-lt"/>
              <a:buAutoNum type="arabicPeriod"/>
            </a:pPr>
            <a:r>
              <a:rPr lang="en-GB" dirty="0"/>
              <a:t>Improve frontline practice with participants.</a:t>
            </a:r>
          </a:p>
          <a:p>
            <a:pPr marL="457200" indent="-457200">
              <a:lnSpc>
                <a:spcPct val="110000"/>
              </a:lnSpc>
              <a:buFont typeface="+mj-lt"/>
              <a:buAutoNum type="arabicPeriod"/>
            </a:pPr>
            <a:r>
              <a:rPr lang="en-GB" dirty="0"/>
              <a:t>Improve staff morale.</a:t>
            </a:r>
          </a:p>
          <a:p>
            <a:pPr marL="457200" indent="-457200">
              <a:lnSpc>
                <a:spcPct val="110000"/>
              </a:lnSpc>
              <a:buFont typeface="+mj-lt"/>
              <a:buAutoNum type="arabicPeriod"/>
            </a:pPr>
            <a:r>
              <a:rPr lang="en-GB" dirty="0"/>
              <a:t>Increase accountability and transparency.</a:t>
            </a:r>
          </a:p>
          <a:p>
            <a:pPr marL="457200" indent="-457200">
              <a:lnSpc>
                <a:spcPct val="110000"/>
              </a:lnSpc>
              <a:buFont typeface="+mj-lt"/>
              <a:buAutoNum type="arabicPeriod"/>
            </a:pPr>
            <a:r>
              <a:rPr lang="en-GB" dirty="0"/>
              <a:t>Increase a programme's capacity to conduct a critical self- assessment and plan for the future.</a:t>
            </a:r>
          </a:p>
        </p:txBody>
      </p:sp>
      <p:pic>
        <p:nvPicPr>
          <p:cNvPr id="4" name="Picture 3" descr="Screenshot_2018-10-02 ImpacTeam_logo pdf copy.png">
            <a:extLst>
              <a:ext uri="{FF2B5EF4-FFF2-40B4-BE49-F238E27FC236}">
                <a16:creationId xmlns:a16="http://schemas.microsoft.com/office/drawing/2014/main" xmlns="" id="{7498BD2C-50BC-6445-AA49-1BC3DDCEB495}"/>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910FE99A-3053-FA4C-98D5-BDEACA3A8450}"/>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122286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7" y="355918"/>
            <a:ext cx="11245107" cy="1371600"/>
          </a:xfrm>
        </p:spPr>
        <p:txBody>
          <a:bodyPr>
            <a:normAutofit/>
          </a:bodyPr>
          <a:lstStyle/>
          <a:p>
            <a:r>
              <a:rPr lang="en-GB" dirty="0"/>
              <a:t>Cooperation: Key to evaluation success</a:t>
            </a:r>
          </a:p>
        </p:txBody>
      </p:sp>
      <p:sp>
        <p:nvSpPr>
          <p:cNvPr id="3" name="Content Placeholder 2"/>
          <p:cNvSpPr>
            <a:spLocks noGrp="1"/>
          </p:cNvSpPr>
          <p:nvPr>
            <p:ph idx="1"/>
          </p:nvPr>
        </p:nvSpPr>
        <p:spPr/>
        <p:txBody>
          <a:bodyPr>
            <a:normAutofit/>
          </a:bodyPr>
          <a:lstStyle/>
          <a:p>
            <a:pPr marL="342900" indent="-342900" algn="just">
              <a:buFont typeface="Arial" panose="020B0604020202020204" pitchFamily="34" charset="0"/>
              <a:buChar char="•"/>
            </a:pPr>
            <a:r>
              <a:rPr lang="en-GB" dirty="0"/>
              <a:t>Strong desire to assess programme impact. </a:t>
            </a:r>
          </a:p>
          <a:p>
            <a:pPr marL="800100" lvl="1" indent="-342900" algn="just"/>
            <a:r>
              <a:rPr lang="en-GB" b="0" dirty="0"/>
              <a:t>Both the ECFRS and </a:t>
            </a:r>
            <a:r>
              <a:rPr lang="en-GB" b="0" dirty="0" err="1"/>
              <a:t>UoE</a:t>
            </a:r>
            <a:r>
              <a:rPr lang="en-GB" b="0" dirty="0"/>
              <a:t> want to know how to improve people’s lives.</a:t>
            </a:r>
          </a:p>
          <a:p>
            <a:pPr marL="800100" lvl="1" indent="-342900" algn="just"/>
            <a:endParaRPr lang="en-GB" dirty="0"/>
          </a:p>
          <a:p>
            <a:pPr marL="342900" indent="-342900">
              <a:buFont typeface="Arial" panose="020B0604020202020204" pitchFamily="34" charset="0"/>
              <a:buChar char="•"/>
            </a:pPr>
            <a:r>
              <a:rPr lang="en-GB" dirty="0"/>
              <a:t>Communication is open, honest, respectful and effective.</a:t>
            </a:r>
          </a:p>
          <a:p>
            <a:pPr marL="800100" lvl="1" indent="-342900"/>
            <a:r>
              <a:rPr lang="en-GB" b="0" dirty="0"/>
              <a:t>Regular exchange of ideas, concerns, and feedback on evaluation process and results. </a:t>
            </a:r>
          </a:p>
          <a:p>
            <a:pPr marL="800100" lvl="1" indent="-342900"/>
            <a:endParaRPr lang="en-GB" dirty="0"/>
          </a:p>
          <a:p>
            <a:pPr marL="342900" indent="-342900">
              <a:buFont typeface="Arial" panose="020B0604020202020204" pitchFamily="34" charset="0"/>
              <a:buChar char="•"/>
            </a:pPr>
            <a:r>
              <a:rPr lang="en-GB" dirty="0"/>
              <a:t>Outstanding Problem-solving ability </a:t>
            </a:r>
          </a:p>
          <a:p>
            <a:pPr marL="800100" lvl="1" indent="-342900"/>
            <a:r>
              <a:rPr lang="en-GB" b="0" dirty="0"/>
              <a:t>Understanding of organisational needs, flexibility, adaptability.</a:t>
            </a:r>
          </a:p>
          <a:p>
            <a:endParaRPr lang="en-GB" dirty="0"/>
          </a:p>
        </p:txBody>
      </p:sp>
      <p:pic>
        <p:nvPicPr>
          <p:cNvPr id="4" name="Picture 3" descr="Screenshot_2018-10-02 ImpacTeam_logo pdf copy.png">
            <a:extLst>
              <a:ext uri="{FF2B5EF4-FFF2-40B4-BE49-F238E27FC236}">
                <a16:creationId xmlns:a16="http://schemas.microsoft.com/office/drawing/2014/main" xmlns="" id="{336CC836-C934-7A40-901B-96CC83B2E86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1570493A-E0E3-094A-A456-5497CBB52848}"/>
              </a:ext>
            </a:extLst>
          </p:cNvPr>
          <p:cNvPicPr>
            <a:picLocks noChangeAspect="1"/>
          </p:cNvPicPr>
          <p:nvPr/>
        </p:nvPicPr>
        <p:blipFill>
          <a:blip r:embed="rId4"/>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1171787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88185"/>
            <a:ext cx="10411012" cy="1371600"/>
          </a:xfrm>
        </p:spPr>
        <p:txBody>
          <a:bodyPr>
            <a:normAutofit/>
          </a:bodyPr>
          <a:lstStyle/>
          <a:p>
            <a:r>
              <a:rPr lang="en-US" dirty="0"/>
              <a:t>Accidental Dwelling Fires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342900" indent="-342900">
                  <a:buFontTx/>
                  <a:buChar char="-"/>
                </a:pPr>
                <a:endParaRPr lang="en-US" dirty="0"/>
              </a:p>
              <a:p>
                <a:pPr marL="342900" indent="-342900">
                  <a:lnSpc>
                    <a:spcPct val="110000"/>
                  </a:lnSpc>
                  <a:buFont typeface="Arial" panose="020B0604020202020204" pitchFamily="34" charset="0"/>
                  <a:buChar char="•"/>
                </a:pPr>
                <a:r>
                  <a:rPr lang="en-GB" dirty="0"/>
                  <a:t>Area:</a:t>
                </a:r>
                <a:r>
                  <a:rPr lang="en-GB" b="0" dirty="0"/>
                  <a:t> Essex County (3,670 </a:t>
                </a:r>
                <a14:m>
                  <m:oMath xmlns:m="http://schemas.openxmlformats.org/officeDocument/2006/math">
                    <m:sSup>
                      <m:sSupPr>
                        <m:ctrlPr>
                          <a:rPr lang="en-GB" altLang="zh-CN" b="0" i="1" dirty="0" smtClean="0">
                            <a:latin typeface="Cambria Math"/>
                          </a:rPr>
                        </m:ctrlPr>
                      </m:sSupPr>
                      <m:e>
                        <m:r>
                          <m:rPr>
                            <m:sty m:val="p"/>
                          </m:rPr>
                          <a:rPr lang="en-GB" altLang="zh-CN" b="0" i="0" dirty="0" smtClean="0">
                            <a:latin typeface="Cambria Math" panose="02040503050406030204" pitchFamily="18" charset="0"/>
                          </a:rPr>
                          <m:t>km</m:t>
                        </m:r>
                      </m:e>
                      <m:sup>
                        <m:r>
                          <a:rPr lang="en-GB" altLang="zh-CN" b="0" i="0" dirty="0" smtClean="0">
                            <a:latin typeface="Cambria Math"/>
                          </a:rPr>
                          <m:t>2</m:t>
                        </m:r>
                      </m:sup>
                    </m:sSup>
                  </m:oMath>
                </a14:m>
                <a:r>
                  <a:rPr lang="en-GB" altLang="zh-CN" b="0" dirty="0"/>
                  <a:t>; over 447,000 households)</a:t>
                </a:r>
              </a:p>
              <a:p>
                <a:pPr marL="342900" indent="-342900">
                  <a:lnSpc>
                    <a:spcPct val="110000"/>
                  </a:lnSpc>
                  <a:buFont typeface="Arial" panose="020B0604020202020204" pitchFamily="34" charset="0"/>
                  <a:buChar char="•"/>
                </a:pPr>
                <a:r>
                  <a:rPr lang="en-US" dirty="0"/>
                  <a:t>Study period: </a:t>
                </a:r>
                <a:r>
                  <a:rPr lang="en-US" b="0" dirty="0"/>
                  <a:t>January 2009 - December 2017</a:t>
                </a:r>
              </a:p>
              <a:p>
                <a:pPr marL="342900" indent="-342900">
                  <a:lnSpc>
                    <a:spcPct val="110000"/>
                  </a:lnSpc>
                  <a:buFont typeface="Arial" panose="020B0604020202020204" pitchFamily="34" charset="0"/>
                  <a:buChar char="•"/>
                </a:pPr>
                <a:r>
                  <a:rPr lang="en-US" dirty="0"/>
                  <a:t>Sample size: </a:t>
                </a:r>
                <a:r>
                  <a:rPr lang="en-US" b="0" dirty="0"/>
                  <a:t>7,640 ADFs</a:t>
                </a:r>
              </a:p>
              <a:p>
                <a:pPr marL="342900" indent="-342900">
                  <a:lnSpc>
                    <a:spcPct val="110000"/>
                  </a:lnSpc>
                  <a:buFont typeface="Arial" panose="020B0604020202020204" pitchFamily="34" charset="0"/>
                  <a:buChar char="•"/>
                </a:pPr>
                <a:r>
                  <a:rPr lang="en-GB" dirty="0"/>
                  <a:t>Data sources: </a:t>
                </a:r>
              </a:p>
              <a:p>
                <a:pPr marL="2057400" lvl="3" indent="-457200">
                  <a:lnSpc>
                    <a:spcPct val="110000"/>
                  </a:lnSpc>
                  <a:buFont typeface="+mj-lt"/>
                  <a:buAutoNum type="arabicPeriod"/>
                </a:pPr>
                <a:r>
                  <a:rPr lang="en-GB" i="1" dirty="0"/>
                  <a:t>Incidents (Data obtained from the Incident Recording System)</a:t>
                </a:r>
              </a:p>
              <a:p>
                <a:pPr marL="2057400" lvl="3" indent="-457200">
                  <a:lnSpc>
                    <a:spcPct val="110000"/>
                  </a:lnSpc>
                  <a:buFont typeface="+mj-lt"/>
                  <a:buAutoNum type="arabicPeriod"/>
                </a:pPr>
                <a:r>
                  <a:rPr lang="en-GB" i="1" dirty="0"/>
                  <a:t>Social-demographic data: Experian Mosaic groups Data</a:t>
                </a:r>
              </a:p>
              <a:p>
                <a:pPr marL="2057400" lvl="3" indent="-457200">
                  <a:lnSpc>
                    <a:spcPct val="110000"/>
                  </a:lnSpc>
                  <a:buFont typeface="+mj-lt"/>
                  <a:buAutoNum type="arabicPeriod"/>
                </a:pPr>
                <a:r>
                  <a:rPr lang="en-GB" i="1" dirty="0"/>
                  <a:t>Other data: population and household data was sourced from the Office of National Statistics and the Department for Communities and Local Government. </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89"/>
                </a:stretch>
              </a:blipFill>
            </p:spPr>
            <p:txBody>
              <a:bodyPr/>
              <a:lstStyle/>
              <a:p>
                <a:r>
                  <a:rPr lang="en-US">
                    <a:noFill/>
                  </a:rPr>
                  <a:t> </a:t>
                </a:r>
              </a:p>
            </p:txBody>
          </p:sp>
        </mc:Fallback>
      </mc:AlternateContent>
      <p:pic>
        <p:nvPicPr>
          <p:cNvPr id="4" name="Picture 3" descr="Screenshot_2018-10-02 ImpacTeam_logo pdf copy.png">
            <a:extLst>
              <a:ext uri="{FF2B5EF4-FFF2-40B4-BE49-F238E27FC236}">
                <a16:creationId xmlns:a16="http://schemas.microsoft.com/office/drawing/2014/main" xmlns="" id="{B9256BA9-D9DF-D548-8CD0-25FC481103E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pic>
        <p:nvPicPr>
          <p:cNvPr id="5" name="Picture 4">
            <a:extLst>
              <a:ext uri="{FF2B5EF4-FFF2-40B4-BE49-F238E27FC236}">
                <a16:creationId xmlns:a16="http://schemas.microsoft.com/office/drawing/2014/main" xmlns="" id="{A2DFBE99-25EE-2E4C-8E00-8998AC3EFB9D}"/>
              </a:ext>
            </a:extLst>
          </p:cNvPr>
          <p:cNvPicPr>
            <a:picLocks noChangeAspect="1"/>
          </p:cNvPicPr>
          <p:nvPr/>
        </p:nvPicPr>
        <p:blipFill>
          <a:blip r:embed="rId5"/>
          <a:stretch>
            <a:fillRect/>
          </a:stretch>
        </p:blipFill>
        <p:spPr>
          <a:xfrm>
            <a:off x="11158218" y="5915556"/>
            <a:ext cx="817789" cy="817789"/>
          </a:xfrm>
          <a:prstGeom prst="rect">
            <a:avLst/>
          </a:prstGeom>
        </p:spPr>
      </p:pic>
    </p:spTree>
    <p:extLst>
      <p:ext uri="{BB962C8B-B14F-4D97-AF65-F5344CB8AC3E}">
        <p14:creationId xmlns:p14="http://schemas.microsoft.com/office/powerpoint/2010/main" val="135647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68" y="135468"/>
            <a:ext cx="11688140" cy="5944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3C5A8E23-39EA-DD4F-A510-4176FCFAD5D8}"/>
              </a:ext>
            </a:extLst>
          </p:cNvPr>
          <p:cNvPicPr>
            <a:picLocks noChangeAspect="1"/>
          </p:cNvPicPr>
          <p:nvPr/>
        </p:nvPicPr>
        <p:blipFill>
          <a:blip r:embed="rId3"/>
          <a:stretch>
            <a:fillRect/>
          </a:stretch>
        </p:blipFill>
        <p:spPr>
          <a:xfrm>
            <a:off x="11158218" y="5915556"/>
            <a:ext cx="817789" cy="817789"/>
          </a:xfrm>
          <a:prstGeom prst="rect">
            <a:avLst/>
          </a:prstGeom>
        </p:spPr>
      </p:pic>
      <p:pic>
        <p:nvPicPr>
          <p:cNvPr id="6" name="Picture 5" descr="Screenshot_2018-10-02 ImpacTeam_logo pdf copy.png">
            <a:extLst>
              <a:ext uri="{FF2B5EF4-FFF2-40B4-BE49-F238E27FC236}">
                <a16:creationId xmlns:a16="http://schemas.microsoft.com/office/drawing/2014/main" xmlns="" id="{D529C09F-7A31-4F43-A8D8-4389AA2FE5FB}"/>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spTree>
    <p:extLst>
      <p:ext uri="{BB962C8B-B14F-4D97-AF65-F5344CB8AC3E}">
        <p14:creationId xmlns:p14="http://schemas.microsoft.com/office/powerpoint/2010/main" val="322560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C5A8E23-39EA-DD4F-A510-4176FCFAD5D8}"/>
              </a:ext>
            </a:extLst>
          </p:cNvPr>
          <p:cNvPicPr>
            <a:picLocks noChangeAspect="1"/>
          </p:cNvPicPr>
          <p:nvPr/>
        </p:nvPicPr>
        <p:blipFill>
          <a:blip r:embed="rId2"/>
          <a:stretch>
            <a:fillRect/>
          </a:stretch>
        </p:blipFill>
        <p:spPr>
          <a:xfrm>
            <a:off x="11158218" y="5915556"/>
            <a:ext cx="817789" cy="817789"/>
          </a:xfrm>
          <a:prstGeom prst="rect">
            <a:avLst/>
          </a:prstGeom>
        </p:spPr>
      </p:pic>
      <p:pic>
        <p:nvPicPr>
          <p:cNvPr id="6" name="Picture 5" descr="Screenshot_2018-10-02 ImpacTeam_logo pdf copy.png">
            <a:extLst>
              <a:ext uri="{FF2B5EF4-FFF2-40B4-BE49-F238E27FC236}">
                <a16:creationId xmlns:a16="http://schemas.microsoft.com/office/drawing/2014/main" xmlns="" id="{D529C09F-7A31-4F43-A8D8-4389AA2FE5F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844305" y="5943584"/>
            <a:ext cx="959091" cy="959091"/>
          </a:xfrm>
          <a:prstGeom prst="rect">
            <a:avLst/>
          </a:prstGeom>
        </p:spPr>
      </p:pic>
      <p:graphicFrame>
        <p:nvGraphicFramePr>
          <p:cNvPr id="5" name="Chart 4">
            <a:extLst>
              <a:ext uri="{FF2B5EF4-FFF2-40B4-BE49-F238E27FC236}">
                <a16:creationId xmlns:a16="http://schemas.microsoft.com/office/drawing/2014/main" xmlns="" id="{72DD922D-0323-46B9-A76B-C177D5760322}"/>
              </a:ext>
            </a:extLst>
          </p:cNvPr>
          <p:cNvGraphicFramePr/>
          <p:nvPr>
            <p:extLst>
              <p:ext uri="{D42A27DB-BD31-4B8C-83A1-F6EECF244321}">
                <p14:modId xmlns:p14="http://schemas.microsoft.com/office/powerpoint/2010/main" val="2486817740"/>
              </p:ext>
            </p:extLst>
          </p:nvPr>
        </p:nvGraphicFramePr>
        <p:xfrm>
          <a:off x="277091" y="332509"/>
          <a:ext cx="11698916" cy="64008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2575071"/>
      </p:ext>
    </p:extLst>
  </p:cSld>
  <p:clrMapOvr>
    <a:masterClrMapping/>
  </p:clrMapOvr>
</p:sld>
</file>

<file path=ppt/theme/theme1.xml><?xml version="1.0" encoding="utf-8"?>
<a:theme xmlns:a="http://schemas.openxmlformats.org/drawingml/2006/main" name="Office Theme">
  <a:themeElements>
    <a:clrScheme name="Catalyst Project">
      <a:dk1>
        <a:srgbClr val="000000"/>
      </a:dk1>
      <a:lt1>
        <a:srgbClr val="FFFFFF"/>
      </a:lt1>
      <a:dk2>
        <a:srgbClr val="2F3237"/>
      </a:dk2>
      <a:lt2>
        <a:srgbClr val="9DA09E"/>
      </a:lt2>
      <a:accent1>
        <a:srgbClr val="DA342A"/>
      </a:accent1>
      <a:accent2>
        <a:srgbClr val="DB5F29"/>
      </a:accent2>
      <a:accent3>
        <a:srgbClr val="FEDD47"/>
      </a:accent3>
      <a:accent4>
        <a:srgbClr val="66BEAD"/>
      </a:accent4>
      <a:accent5>
        <a:srgbClr val="00A8CB"/>
      </a:accent5>
      <a:accent6>
        <a:srgbClr val="0066A4"/>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55211_Catalyst_PPT_Template [Read-Only]" id="{E71A10C7-5EE2-4641-8399-F31BA733E51F}" vid="{903EFCB9-BA78-476F-BF00-78001E8883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F5D336DA858240B1FD7C64AD26D1D1" ma:contentTypeVersion="0" ma:contentTypeDescription="Create a new document." ma:contentTypeScope="" ma:versionID="ff80a203ef0e8d433221578f851857d9">
  <xsd:schema xmlns:xsd="http://www.w3.org/2001/XMLSchema" xmlns:xs="http://www.w3.org/2001/XMLSchema" xmlns:p="http://schemas.microsoft.com/office/2006/metadata/properties" targetNamespace="http://schemas.microsoft.com/office/2006/metadata/properties" ma:root="true" ma:fieldsID="4606014966f62809c3aa1590cf73b2e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26616F-985C-4257-9A3B-855DDE476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211084E-96E5-4C22-A38F-1D7B61396157}">
  <ds:schemaRefs>
    <ds:schemaRef ds:uri="http://schemas.microsoft.com/sharepoint/v3/contenttype/forms"/>
  </ds:schemaRefs>
</ds:datastoreItem>
</file>

<file path=customXml/itemProps3.xml><?xml version="1.0" encoding="utf-8"?>
<ds:datastoreItem xmlns:ds="http://schemas.openxmlformats.org/officeDocument/2006/customXml" ds:itemID="{651A1434-0A43-4A0F-8B65-D93AE64DFD96}">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170</TotalTime>
  <Words>2852</Words>
  <Application>Microsoft Office PowerPoint</Application>
  <PresentationFormat>Custom</PresentationFormat>
  <Paragraphs>285</Paragraphs>
  <Slides>43</Slides>
  <Notes>7</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Accidental Dwelling Fires: Evaluated</vt:lpstr>
      <vt:lpstr>Evaluations: Why Do We Need Them?</vt:lpstr>
      <vt:lpstr>Evaluations: Common Concerns</vt:lpstr>
      <vt:lpstr>Evaluations: Common Concerns</vt:lpstr>
      <vt:lpstr>Evaluation in the Public Sector</vt:lpstr>
      <vt:lpstr>Cooperation: Key to evaluation success</vt:lpstr>
      <vt:lpstr>Accidental Dwelling Fires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FINDINGS: cause</vt:lpstr>
      <vt:lpstr>PowerPoint Presentation</vt:lpstr>
      <vt:lpstr>PowerPoint Presentation</vt:lpstr>
      <vt:lpstr>PowerPoint Presentation</vt:lpstr>
      <vt:lpstr>FINDINGS: LOcal authority</vt:lpstr>
      <vt:lpstr>FINDINGS: LOcal authority</vt:lpstr>
      <vt:lpstr>PowerPoint Presentation</vt:lpstr>
      <vt:lpstr>PowerPoint Presentation</vt:lpstr>
      <vt:lpstr>PowerPoint Presentation</vt:lpstr>
      <vt:lpstr>PowerPoint Presentation</vt:lpstr>
      <vt:lpstr>PowerPoint Presentation</vt:lpstr>
      <vt:lpstr>PowerPoint Presentation</vt:lpstr>
      <vt:lpstr>Targeting at-risk Groups to Reduce ADFs</vt:lpstr>
      <vt:lpstr>Targeting at-risk Groups to Reduce Injury ADFs</vt:lpstr>
      <vt:lpstr>Targeting at-risk Groups to Reduce Kitchen ADFs</vt:lpstr>
      <vt:lpstr>Targeting at-risk Groups to Reduce Smoking-Related ADFs</vt:lpstr>
      <vt:lpstr>How each Group Prefers to Receive Information</vt:lpstr>
      <vt:lpstr>Example Programme Evaluation: Parish Safety Volunteers (PSV)</vt:lpstr>
      <vt:lpstr>Analysis</vt:lpstr>
      <vt:lpstr>Results</vt:lpstr>
      <vt:lpstr>PowerPoint Presentation</vt:lpstr>
      <vt:lpstr>PSV: Cost-Benefit Analysis</vt:lpstr>
      <vt:lpstr>PSV: Cost-Benefit Analysis</vt:lpstr>
      <vt:lpstr>PSV: Cost-Benefit Analysis</vt:lpstr>
      <vt:lpstr>PSV: Cost-Benefit Analysis</vt:lpstr>
      <vt:lpstr>PSV: Cost-Benefit Analysis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 Toolkit</dc:title>
  <dc:creator>Microsoft Office User</dc:creator>
  <cp:lastModifiedBy>Cole, Katie C</cp:lastModifiedBy>
  <cp:revision>22</cp:revision>
  <cp:lastPrinted>2018-10-22T15:34:53Z</cp:lastPrinted>
  <dcterms:created xsi:type="dcterms:W3CDTF">2018-11-24T14:12:01Z</dcterms:created>
  <dcterms:modified xsi:type="dcterms:W3CDTF">2019-08-09T09:23:43Z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0x01010065F5D336DA858240B1FD7C64AD26D1D1</vt:lpwstr>
  </property>
</Properties>
</file>